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64" r:id="rId3"/>
    <p:sldId id="257" r:id="rId4"/>
    <p:sldId id="259" r:id="rId5"/>
    <p:sldId id="260" r:id="rId6"/>
    <p:sldId id="261" r:id="rId7"/>
    <p:sldId id="262" r:id="rId8"/>
    <p:sldId id="280" r:id="rId9"/>
    <p:sldId id="263" r:id="rId10"/>
    <p:sldId id="283" r:id="rId11"/>
    <p:sldId id="265" r:id="rId12"/>
    <p:sldId id="267" r:id="rId13"/>
    <p:sldId id="268" r:id="rId14"/>
    <p:sldId id="269" r:id="rId15"/>
    <p:sldId id="270" r:id="rId16"/>
    <p:sldId id="271" r:id="rId17"/>
    <p:sldId id="272" r:id="rId18"/>
    <p:sldId id="273" r:id="rId19"/>
    <p:sldId id="274" r:id="rId20"/>
    <p:sldId id="282" r:id="rId21"/>
    <p:sldId id="278" r:id="rId22"/>
    <p:sldId id="279" r:id="rId23"/>
    <p:sldId id="281"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83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C1FE7-012D-4586-91F1-DDA31102F974}" type="datetimeFigureOut">
              <a:rPr lang="en-US" smtClean="0"/>
              <a:t>24/02/2014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15687-2EF9-4FD7-9E4E-B868557CD6C6}" type="slidenum">
              <a:rPr lang="en-US" smtClean="0"/>
              <a:t>‹#›</a:t>
            </a:fld>
            <a:endParaRPr lang="en-US"/>
          </a:p>
        </p:txBody>
      </p:sp>
    </p:spTree>
    <p:extLst>
      <p:ext uri="{BB962C8B-B14F-4D97-AF65-F5344CB8AC3E}">
        <p14:creationId xmlns:p14="http://schemas.microsoft.com/office/powerpoint/2010/main" val="3058277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0C2D3-2A03-4C28-BBE2-1B962DEB3144}" type="slidenum">
              <a:rPr lang="en-US" altLang="en-US"/>
              <a:pPr/>
              <a:t>3</a:t>
            </a:fld>
            <a:endParaRPr lang="en-US" alt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ltLang="en-US"/>
              <a:t>Marcos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4F5EB-C85D-43FC-9289-194C49727A10}" type="slidenum">
              <a:rPr lang="en-US" altLang="en-US"/>
              <a:pPr/>
              <a:t>6</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Add picture with houses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E020B-80FD-4D02-951C-9A2DB1308729}" type="slidenum">
              <a:rPr lang="en-US" altLang="en-US"/>
              <a:pPr/>
              <a:t>11</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www.fas.usda.gov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5AF8E-7CBC-4306-B921-3A020A746BC8}" type="slidenum">
              <a:rPr lang="en-US" altLang="en-US"/>
              <a:pPr/>
              <a:t>12</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en-US"/>
              <a:t>Rocky soil can’t compete with rich, fertile soil of California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652F9-E23D-482A-84C8-0AA8C1536CE4}" type="slidenum">
              <a:rPr lang="en-US" altLang="en-US"/>
              <a:pPr/>
              <a:t>13</a:t>
            </a:fld>
            <a:endParaRPr lang="en-US" alt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ltLang="en-US"/>
              <a:t>Human Rights organizations report in 2003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6504B-583B-4BB6-8528-98B8AF3AF3D8}" type="slidenum">
              <a:rPr lang="en-US" altLang="en-US"/>
              <a:pPr/>
              <a:t>14</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Info collected from International Displacement Worldwide Project. idpproject.org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4CEBA-B4DC-4BE7-B002-D63D0AD9C672}" type="slidenum">
              <a:rPr lang="en-US" altLang="en-US"/>
              <a:pPr/>
              <a:t>19</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a:t>Find another foto of the front of the clinica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1916-17D3-40E2-B050-2CBDA54DBD15}" type="datetimeFigureOut">
              <a:rPr lang="en-US" smtClean="0"/>
              <a:t>24/02/2014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371631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1916-17D3-40E2-B050-2CBDA54DBD15}" type="datetimeFigureOut">
              <a:rPr lang="en-US" smtClean="0"/>
              <a:t>24/02/2014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166911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1916-17D3-40E2-B050-2CBDA54DBD15}" type="datetimeFigureOut">
              <a:rPr lang="en-US" smtClean="0"/>
              <a:t>24/02/2014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1917709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57AC901-C2F0-4F15-97FA-95037E5B6E8A}" type="slidenum">
              <a:rPr lang="en-US" altLang="en-US"/>
              <a:pPr/>
              <a:t>‹#›</a:t>
            </a:fld>
            <a:endParaRPr lang="en-US" altLang="en-US"/>
          </a:p>
        </p:txBody>
      </p:sp>
    </p:spTree>
    <p:extLst>
      <p:ext uri="{BB962C8B-B14F-4D97-AF65-F5344CB8AC3E}">
        <p14:creationId xmlns:p14="http://schemas.microsoft.com/office/powerpoint/2010/main" val="191321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F0F1CAE-F521-457F-BB21-9BC72118DCB6}" type="slidenum">
              <a:rPr lang="en-US" altLang="en-US"/>
              <a:pPr/>
              <a:t>‹#›</a:t>
            </a:fld>
            <a:endParaRPr lang="en-US" altLang="en-US"/>
          </a:p>
        </p:txBody>
      </p:sp>
    </p:spTree>
    <p:extLst>
      <p:ext uri="{BB962C8B-B14F-4D97-AF65-F5344CB8AC3E}">
        <p14:creationId xmlns:p14="http://schemas.microsoft.com/office/powerpoint/2010/main" val="168338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B6E844C-5648-4320-B978-50D36C0E839C}" type="slidenum">
              <a:rPr lang="en-US" altLang="en-US"/>
              <a:pPr/>
              <a:t>‹#›</a:t>
            </a:fld>
            <a:endParaRPr lang="en-US" altLang="en-US"/>
          </a:p>
        </p:txBody>
      </p:sp>
    </p:spTree>
    <p:extLst>
      <p:ext uri="{BB962C8B-B14F-4D97-AF65-F5344CB8AC3E}">
        <p14:creationId xmlns:p14="http://schemas.microsoft.com/office/powerpoint/2010/main" val="17567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1214F1-9AFC-4C74-A4FF-3E1033C5381F}" type="slidenum">
              <a:rPr lang="en-US" altLang="en-US"/>
              <a:pPr/>
              <a:t>‹#›</a:t>
            </a:fld>
            <a:endParaRPr lang="en-US" altLang="en-US"/>
          </a:p>
        </p:txBody>
      </p:sp>
    </p:spTree>
    <p:extLst>
      <p:ext uri="{BB962C8B-B14F-4D97-AF65-F5344CB8AC3E}">
        <p14:creationId xmlns:p14="http://schemas.microsoft.com/office/powerpoint/2010/main" val="841781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7B0F897-02EA-470C-8DB1-56F84BAB38FF}" type="slidenum">
              <a:rPr lang="en-US" altLang="en-US"/>
              <a:pPr/>
              <a:t>‹#›</a:t>
            </a:fld>
            <a:endParaRPr lang="en-US" altLang="en-US"/>
          </a:p>
        </p:txBody>
      </p:sp>
    </p:spTree>
    <p:extLst>
      <p:ext uri="{BB962C8B-B14F-4D97-AF65-F5344CB8AC3E}">
        <p14:creationId xmlns:p14="http://schemas.microsoft.com/office/powerpoint/2010/main" val="1449565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B3BB5A8-478D-46F0-91C6-4D3DE0734D19}" type="slidenum">
              <a:rPr lang="en-US" altLang="en-US"/>
              <a:pPr/>
              <a:t>‹#›</a:t>
            </a:fld>
            <a:endParaRPr lang="en-US" altLang="en-US"/>
          </a:p>
        </p:txBody>
      </p:sp>
    </p:spTree>
    <p:extLst>
      <p:ext uri="{BB962C8B-B14F-4D97-AF65-F5344CB8AC3E}">
        <p14:creationId xmlns:p14="http://schemas.microsoft.com/office/powerpoint/2010/main" val="3577575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39EF64D-408B-476F-A39E-7E24B0862787}" type="slidenum">
              <a:rPr lang="en-US" altLang="en-US"/>
              <a:pPr/>
              <a:t>‹#›</a:t>
            </a:fld>
            <a:endParaRPr lang="en-US" altLang="en-US"/>
          </a:p>
        </p:txBody>
      </p:sp>
    </p:spTree>
    <p:extLst>
      <p:ext uri="{BB962C8B-B14F-4D97-AF65-F5344CB8AC3E}">
        <p14:creationId xmlns:p14="http://schemas.microsoft.com/office/powerpoint/2010/main" val="1973186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6CAA1F1-6C9B-4232-9267-F72057F0E550}" type="slidenum">
              <a:rPr lang="en-US" altLang="en-US"/>
              <a:pPr/>
              <a:t>‹#›</a:t>
            </a:fld>
            <a:endParaRPr lang="en-US" altLang="en-US"/>
          </a:p>
        </p:txBody>
      </p:sp>
    </p:spTree>
    <p:extLst>
      <p:ext uri="{BB962C8B-B14F-4D97-AF65-F5344CB8AC3E}">
        <p14:creationId xmlns:p14="http://schemas.microsoft.com/office/powerpoint/2010/main" val="111994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1916-17D3-40E2-B050-2CBDA54DBD15}" type="datetimeFigureOut">
              <a:rPr lang="en-US" smtClean="0"/>
              <a:t>24/02/2014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3411700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8DC3033-35A1-4B0C-A6AF-132F5196D722}" type="slidenum">
              <a:rPr lang="en-US" altLang="en-US"/>
              <a:pPr/>
              <a:t>‹#›</a:t>
            </a:fld>
            <a:endParaRPr lang="en-US" altLang="en-US"/>
          </a:p>
        </p:txBody>
      </p:sp>
    </p:spTree>
    <p:extLst>
      <p:ext uri="{BB962C8B-B14F-4D97-AF65-F5344CB8AC3E}">
        <p14:creationId xmlns:p14="http://schemas.microsoft.com/office/powerpoint/2010/main" val="204936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1916-17D3-40E2-B050-2CBDA54DBD15}" type="datetimeFigureOut">
              <a:rPr lang="en-US" smtClean="0"/>
              <a:t>24/02/2014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116857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1916-17D3-40E2-B050-2CBDA54DBD15}" type="datetimeFigureOut">
              <a:rPr lang="en-US" smtClean="0"/>
              <a:t>24/02/2014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410427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1916-17D3-40E2-B050-2CBDA54DBD15}" type="datetimeFigureOut">
              <a:rPr lang="en-US" smtClean="0"/>
              <a:t>24/02/2014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111724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1916-17D3-40E2-B050-2CBDA54DBD15}" type="datetimeFigureOut">
              <a:rPr lang="en-US" smtClean="0"/>
              <a:t>24/02/2014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122489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1916-17D3-40E2-B050-2CBDA54DBD15}" type="datetimeFigureOut">
              <a:rPr lang="en-US" smtClean="0"/>
              <a:t>24/02/2014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294171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1916-17D3-40E2-B050-2CBDA54DBD15}" type="datetimeFigureOut">
              <a:rPr lang="en-US" smtClean="0"/>
              <a:t>24/02/2014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398180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1916-17D3-40E2-B050-2CBDA54DBD15}" type="datetimeFigureOut">
              <a:rPr lang="en-US" smtClean="0"/>
              <a:t>24/02/2014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317BD-87D9-4DEE-9FAA-3B06D54E0C07}" type="slidenum">
              <a:rPr lang="en-US" smtClean="0"/>
              <a:t>‹#›</a:t>
            </a:fld>
            <a:endParaRPr lang="en-US"/>
          </a:p>
        </p:txBody>
      </p:sp>
    </p:spTree>
    <p:extLst>
      <p:ext uri="{BB962C8B-B14F-4D97-AF65-F5344CB8AC3E}">
        <p14:creationId xmlns:p14="http://schemas.microsoft.com/office/powerpoint/2010/main" val="121939879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41916-17D3-40E2-B050-2CBDA54DBD15}" type="datetimeFigureOut">
              <a:rPr lang="en-US" smtClean="0"/>
              <a:t>24/02/2014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317BD-87D9-4DEE-9FAA-3B06D54E0C07}" type="slidenum">
              <a:rPr lang="en-US" smtClean="0"/>
              <a:t>‹#›</a:t>
            </a:fld>
            <a:endParaRPr lang="en-US"/>
          </a:p>
        </p:txBody>
      </p:sp>
    </p:spTree>
    <p:extLst>
      <p:ext uri="{BB962C8B-B14F-4D97-AF65-F5344CB8AC3E}">
        <p14:creationId xmlns:p14="http://schemas.microsoft.com/office/powerpoint/2010/main" val="33976174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9.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2.jpeg"/><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schoolsforchiapas.org/" TargetMode="Externa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pTzC_QqSqw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png"/><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mexicosolidarity.org/" TargetMode="External"/><Relationship Id="rId4" Type="http://schemas.openxmlformats.org/officeDocument/2006/relationships/hyperlink" Target="http://www.revistarebeldia.org/" TargetMode="External"/><Relationship Id="rId5" Type="http://schemas.openxmlformats.org/officeDocument/2006/relationships/hyperlink" Target="http://www.corridos.org/" TargetMode="External"/><Relationship Id="rId1" Type="http://schemas.openxmlformats.org/officeDocument/2006/relationships/slideLayout" Target="../slideLayouts/slideLayout2.xml"/><Relationship Id="rId2" Type="http://schemas.openxmlformats.org/officeDocument/2006/relationships/hyperlink" Target="http://www.schoolsforchiapas.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fzln.org.mx/" TargetMode="External"/><Relationship Id="rId4" Type="http://schemas.openxmlformats.org/officeDocument/2006/relationships/hyperlink" Target="http://www.ciepac.org/" TargetMode="External"/><Relationship Id="rId5" Type="http://schemas.openxmlformats.org/officeDocument/2006/relationships/hyperlink" Target="http://www.axisoflogic.com/" TargetMode="External"/><Relationship Id="rId1" Type="http://schemas.openxmlformats.org/officeDocument/2006/relationships/slideLayout" Target="../slideLayouts/slideLayout2.xml"/><Relationship Id="rId2" Type="http://schemas.openxmlformats.org/officeDocument/2006/relationships/hyperlink" Target="http://www.schoolsforchiapa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4" name="Rectangle 16"/>
          <p:cNvSpPr>
            <a:spLocks noGrp="1" noChangeArrowheads="1"/>
          </p:cNvSpPr>
          <p:nvPr>
            <p:ph type="title"/>
          </p:nvPr>
        </p:nvSpPr>
        <p:spPr>
          <a:xfrm>
            <a:off x="457200" y="188913"/>
            <a:ext cx="8229600" cy="1295400"/>
          </a:xfrm>
        </p:spPr>
        <p:txBody>
          <a:bodyPr>
            <a:normAutofit/>
          </a:bodyPr>
          <a:lstStyle/>
          <a:p>
            <a:pPr fontAlgn="t"/>
            <a:r>
              <a:rPr lang="en-US" altLang="en-US" sz="4000" b="1" dirty="0" smtClean="0">
                <a:latin typeface="Papyrus" pitchFamily="66" charset="0"/>
              </a:rPr>
              <a:t>A brief overview…</a:t>
            </a:r>
            <a:endParaRPr lang="en-US" altLang="en-US" sz="4000" b="1" dirty="0">
              <a:latin typeface="Papyrus" pitchFamily="66" charset="0"/>
            </a:endParaRPr>
          </a:p>
        </p:txBody>
      </p:sp>
      <p:sp>
        <p:nvSpPr>
          <p:cNvPr id="2065" name="Rectangle 17"/>
          <p:cNvSpPr>
            <a:spLocks noGrp="1" noChangeArrowheads="1"/>
          </p:cNvSpPr>
          <p:nvPr>
            <p:ph type="body" sz="half" idx="1"/>
          </p:nvPr>
        </p:nvSpPr>
        <p:spPr>
          <a:xfrm>
            <a:off x="0" y="1989138"/>
            <a:ext cx="3609975" cy="4114800"/>
          </a:xfrm>
        </p:spPr>
        <p:txBody>
          <a:bodyPr>
            <a:normAutofit fontScale="92500" lnSpcReduction="10000"/>
          </a:bodyPr>
          <a:lstStyle/>
          <a:p>
            <a:pPr>
              <a:buFont typeface="Wingdings" pitchFamily="2" charset="2"/>
              <a:buNone/>
            </a:pPr>
            <a:r>
              <a:rPr lang="en-US" altLang="en-US" sz="2800" dirty="0">
                <a:latin typeface="Eras Demi ITC" pitchFamily="34" charset="0"/>
                <a:cs typeface="Andalus" pitchFamily="2" charset="-78"/>
              </a:rPr>
              <a:t>  “You are in the autonomous territory in rebellion of the Zapatistas. Here the people command and the government obeys</a:t>
            </a:r>
            <a:r>
              <a:rPr lang="en-US" altLang="en-US" sz="2800" dirty="0" smtClean="0">
                <a:latin typeface="Eras Demi ITC" pitchFamily="34" charset="0"/>
                <a:cs typeface="Andalus" pitchFamily="2" charset="-78"/>
              </a:rPr>
              <a:t>.”</a:t>
            </a:r>
          </a:p>
          <a:p>
            <a:pPr>
              <a:buFont typeface="Wingdings" pitchFamily="2" charset="2"/>
              <a:buNone/>
            </a:pPr>
            <a:r>
              <a:rPr lang="en-US" altLang="en-US" sz="2800" dirty="0">
                <a:latin typeface="Estrangelo Edessa" pitchFamily="66"/>
                <a:cs typeface="Andalus" pitchFamily="2" charset="-78"/>
              </a:rPr>
              <a:t/>
            </a:r>
            <a:br>
              <a:rPr lang="en-US" altLang="en-US" sz="2800" dirty="0">
                <a:latin typeface="Estrangelo Edessa" pitchFamily="66"/>
                <a:cs typeface="Andalus" pitchFamily="2" charset="-78"/>
              </a:rPr>
            </a:br>
            <a:endParaRPr lang="en-US" altLang="en-US" sz="2800" dirty="0">
              <a:latin typeface="Estrangelo Edessa" pitchFamily="66"/>
              <a:cs typeface="Andalus" pitchFamily="2" charset="-78"/>
            </a:endParaRPr>
          </a:p>
        </p:txBody>
      </p:sp>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828800"/>
            <a:ext cx="4673601"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67200" y="6248400"/>
            <a:ext cx="4292601" cy="369332"/>
          </a:xfrm>
          <a:prstGeom prst="rect">
            <a:avLst/>
          </a:prstGeom>
          <a:noFill/>
        </p:spPr>
        <p:txBody>
          <a:bodyPr wrap="square" rtlCol="0">
            <a:spAutoFit/>
          </a:bodyPr>
          <a:lstStyle/>
          <a:p>
            <a:pPr algn="ctr"/>
            <a:r>
              <a:rPr lang="en-US" dirty="0" smtClean="0"/>
              <a:t>Slide show created by Rachael Davidson </a:t>
            </a:r>
            <a:endParaRPr lang="en-US" dirty="0"/>
          </a:p>
        </p:txBody>
      </p:sp>
    </p:spTree>
    <p:extLst>
      <p:ext uri="{BB962C8B-B14F-4D97-AF65-F5344CB8AC3E}">
        <p14:creationId xmlns:p14="http://schemas.microsoft.com/office/powerpoint/2010/main" val="18630540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fade">
                                      <p:cBhvr>
                                        <p:cTn id="7" dur="2000"/>
                                        <p:tgtEl>
                                          <p:spTgt spid="20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5"/>
                                        </p:tgtEl>
                                        <p:attrNameLst>
                                          <p:attrName>style.visibility</p:attrName>
                                        </p:attrNameLst>
                                      </p:cBhvr>
                                      <p:to>
                                        <p:strVal val="visible"/>
                                      </p:to>
                                    </p:set>
                                    <p:animEffect transition="in" filter="fade">
                                      <p:cBhvr>
                                        <p:cTn id="10" dur="20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P spid="20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Emiliano Zapata</a:t>
            </a:r>
            <a:endParaRPr lang="en-US" dirty="0"/>
          </a:p>
        </p:txBody>
      </p:sp>
      <p:sp>
        <p:nvSpPr>
          <p:cNvPr id="4" name="Content Placeholder 3"/>
          <p:cNvSpPr>
            <a:spLocks noGrp="1"/>
          </p:cNvSpPr>
          <p:nvPr>
            <p:ph idx="1"/>
          </p:nvPr>
        </p:nvSpPr>
        <p:spPr>
          <a:xfrm>
            <a:off x="457200" y="3733800"/>
            <a:ext cx="8229600" cy="2392363"/>
          </a:xfrm>
        </p:spPr>
        <p:txBody>
          <a:bodyPr>
            <a:normAutofit fontScale="85000" lnSpcReduction="10000"/>
          </a:bodyPr>
          <a:lstStyle/>
          <a:p>
            <a:r>
              <a:rPr lang="en-US" dirty="0" smtClean="0"/>
              <a:t>(</a:t>
            </a:r>
            <a:r>
              <a:rPr lang="en-US" dirty="0"/>
              <a:t>1879 – 1919)</a:t>
            </a:r>
          </a:p>
          <a:p>
            <a:r>
              <a:rPr lang="en-US" dirty="0"/>
              <a:t>The Zapatista National Liberation Army took its name from Emiliano Zapata, a hero of the 1910-1917 Mexican Revolution, who fought for "Land and Liberty." </a:t>
            </a:r>
            <a:endParaRPr lang="en-US" dirty="0" smtClean="0"/>
          </a:p>
          <a:p>
            <a:endParaRPr lang="en-US" sz="1400" dirty="0"/>
          </a:p>
          <a:p>
            <a:r>
              <a:rPr lang="en-US" sz="1400" dirty="0" smtClean="0"/>
              <a:t>http</a:t>
            </a:r>
            <a:r>
              <a:rPr lang="en-US" sz="1400" dirty="0"/>
              <a:t>://www.culturalsurvival.org/publications/cultural-survival-quarterly/mexico/ecology-zapatista-revolt#sthash.k7WCLObg.dpuf</a:t>
            </a:r>
          </a:p>
        </p:txBody>
      </p:sp>
      <p:pic>
        <p:nvPicPr>
          <p:cNvPr id="1026" name="Picture 2" descr="Emiliano Za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5054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50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457200" y="381000"/>
            <a:ext cx="8229600" cy="1031875"/>
          </a:xfrm>
        </p:spPr>
        <p:txBody>
          <a:bodyPr/>
          <a:lstStyle/>
          <a:p>
            <a:r>
              <a:rPr lang="en-US" altLang="en-US"/>
              <a:t>The Two Sides of NAFTA</a:t>
            </a:r>
          </a:p>
        </p:txBody>
      </p:sp>
      <p:sp>
        <p:nvSpPr>
          <p:cNvPr id="87043" name="Rectangle 3"/>
          <p:cNvSpPr>
            <a:spLocks noGrp="1" noChangeArrowheads="1"/>
          </p:cNvSpPr>
          <p:nvPr>
            <p:ph type="body" sz="half" idx="1"/>
          </p:nvPr>
        </p:nvSpPr>
        <p:spPr>
          <a:xfrm>
            <a:off x="250825" y="1557338"/>
            <a:ext cx="3816350" cy="5111750"/>
          </a:xfrm>
        </p:spPr>
        <p:txBody>
          <a:bodyPr/>
          <a:lstStyle/>
          <a:p>
            <a:r>
              <a:rPr lang="en-US" altLang="en-US" sz="2800" dirty="0">
                <a:latin typeface="Eras Demi ITC" pitchFamily="34" charset="0"/>
                <a:cs typeface="Miriam" pitchFamily="2" charset="-79"/>
              </a:rPr>
              <a:t>“Farmers in the United States, Canada, and Mexico </a:t>
            </a:r>
            <a:r>
              <a:rPr lang="en-US" altLang="en-US" sz="2800" i="1" dirty="0">
                <a:latin typeface="Eras Demi ITC" pitchFamily="34" charset="0"/>
                <a:cs typeface="Miriam" pitchFamily="2" charset="-79"/>
              </a:rPr>
              <a:t>all</a:t>
            </a:r>
            <a:r>
              <a:rPr lang="en-US" altLang="en-US" sz="2800" dirty="0">
                <a:latin typeface="Eras Demi ITC" pitchFamily="34" charset="0"/>
                <a:cs typeface="Miriam" pitchFamily="2" charset="-79"/>
              </a:rPr>
              <a:t>  benefit from NAFTA.”</a:t>
            </a:r>
          </a:p>
          <a:p>
            <a:pPr>
              <a:buFont typeface="Wingdings" pitchFamily="2" charset="2"/>
              <a:buNone/>
            </a:pPr>
            <a:r>
              <a:rPr lang="en-US" altLang="en-US" sz="2400" dirty="0">
                <a:latin typeface="Eras Demi ITC" pitchFamily="34" charset="0"/>
                <a:cs typeface="Miriam" pitchFamily="2" charset="-79"/>
              </a:rPr>
              <a:t>                           </a:t>
            </a:r>
            <a:r>
              <a:rPr lang="en-US" altLang="en-US" sz="1800" dirty="0">
                <a:latin typeface="Eras Demi ITC" pitchFamily="34" charset="0"/>
                <a:cs typeface="Miriam" pitchFamily="2" charset="-79"/>
              </a:rPr>
              <a:t>(fas.usda.gov)</a:t>
            </a:r>
          </a:p>
          <a:p>
            <a:pPr>
              <a:buFont typeface="Wingdings" pitchFamily="2" charset="2"/>
              <a:buNone/>
            </a:pPr>
            <a:endParaRPr lang="es-MX" altLang="en-US" sz="1800" dirty="0">
              <a:latin typeface="Eras Demi ITC" pitchFamily="34" charset="0"/>
              <a:cs typeface="Miriam" pitchFamily="2" charset="-79"/>
            </a:endParaRPr>
          </a:p>
          <a:p>
            <a:r>
              <a:rPr lang="en-US" altLang="en-US" sz="2800" dirty="0">
                <a:latin typeface="Eras Demi ITC" pitchFamily="34" charset="0"/>
                <a:cs typeface="Miriam" pitchFamily="2" charset="-79"/>
              </a:rPr>
              <a:t>“NAFTA is a death sentence for the indigenous people.”</a:t>
            </a:r>
          </a:p>
        </p:txBody>
      </p:sp>
      <p:pic>
        <p:nvPicPr>
          <p:cNvPr id="87052" name="Picture 12" descr="FM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95738" y="1557338"/>
            <a:ext cx="4968875" cy="489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04987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188913"/>
            <a:ext cx="8229600" cy="647700"/>
          </a:xfrm>
        </p:spPr>
        <p:txBody>
          <a:bodyPr>
            <a:normAutofit fontScale="90000"/>
          </a:bodyPr>
          <a:lstStyle/>
          <a:p>
            <a:r>
              <a:rPr lang="en-US" altLang="en-US" sz="4000"/>
              <a:t>“Whose Idea of Progress?”</a:t>
            </a:r>
          </a:p>
        </p:txBody>
      </p:sp>
      <p:sp>
        <p:nvSpPr>
          <p:cNvPr id="119811" name="Rectangle 3"/>
          <p:cNvSpPr>
            <a:spLocks noGrp="1" noChangeArrowheads="1"/>
          </p:cNvSpPr>
          <p:nvPr>
            <p:ph type="body" sz="half" idx="3"/>
          </p:nvPr>
        </p:nvSpPr>
        <p:spPr>
          <a:xfrm>
            <a:off x="457200" y="3500438"/>
            <a:ext cx="8229600" cy="3097212"/>
          </a:xfrm>
        </p:spPr>
        <p:txBody>
          <a:bodyPr>
            <a:normAutofit lnSpcReduction="10000"/>
          </a:bodyPr>
          <a:lstStyle/>
          <a:p>
            <a:pPr fontAlgn="ctr">
              <a:lnSpc>
                <a:spcPct val="80000"/>
              </a:lnSpc>
            </a:pPr>
            <a:r>
              <a:rPr lang="en-US" altLang="en-US" sz="2000" dirty="0"/>
              <a:t>NAFTA promised progress to rural farmers - how can indigenous farmers benefit if they cannot compete?</a:t>
            </a:r>
          </a:p>
          <a:p>
            <a:pPr fontAlgn="ctr">
              <a:lnSpc>
                <a:spcPct val="80000"/>
              </a:lnSpc>
              <a:buFont typeface="Wingdings" pitchFamily="2" charset="2"/>
              <a:buNone/>
            </a:pPr>
            <a:endParaRPr lang="en-US" altLang="en-US" sz="2000" dirty="0"/>
          </a:p>
          <a:p>
            <a:pPr fontAlgn="ctr">
              <a:lnSpc>
                <a:spcPct val="80000"/>
              </a:lnSpc>
            </a:pPr>
            <a:r>
              <a:rPr lang="en-US" altLang="en-US" sz="2000" dirty="0" smtClean="0"/>
              <a:t>"With </a:t>
            </a:r>
            <a:r>
              <a:rPr lang="en-US" altLang="en-US" sz="2000" dirty="0"/>
              <a:t>the highways have come the war tanks, the cannons,</a:t>
            </a:r>
          </a:p>
          <a:p>
            <a:pPr fontAlgn="ctr">
              <a:lnSpc>
                <a:spcPct val="80000"/>
              </a:lnSpc>
              <a:buFont typeface="Wingdings" pitchFamily="2" charset="2"/>
              <a:buNone/>
            </a:pPr>
            <a:r>
              <a:rPr lang="en-US" altLang="en-US" sz="2000" dirty="0"/>
              <a:t>     soldiers, prostitution, venereal diseases, alcoholism, rapes</a:t>
            </a:r>
          </a:p>
          <a:p>
            <a:pPr fontAlgn="ctr">
              <a:lnSpc>
                <a:spcPct val="80000"/>
              </a:lnSpc>
              <a:buFont typeface="Wingdings" pitchFamily="2" charset="2"/>
              <a:buNone/>
            </a:pPr>
            <a:r>
              <a:rPr lang="en-US" altLang="en-US" sz="2000" dirty="0"/>
              <a:t>     of indigenous women and children, death and </a:t>
            </a:r>
            <a:r>
              <a:rPr lang="en-US" altLang="en-US" sz="2000" dirty="0" smtClean="0"/>
              <a:t>misery." </a:t>
            </a:r>
          </a:p>
          <a:p>
            <a:pPr fontAlgn="ctr">
              <a:lnSpc>
                <a:spcPct val="80000"/>
              </a:lnSpc>
              <a:buFont typeface="Wingdings" pitchFamily="2" charset="2"/>
              <a:buNone/>
            </a:pPr>
            <a:r>
              <a:rPr lang="en-US" altLang="en-US" sz="2000" dirty="0"/>
              <a:t>	</a:t>
            </a:r>
            <a:r>
              <a:rPr lang="en-US" altLang="en-US" sz="1200" dirty="0" smtClean="0"/>
              <a:t>http://www.csuchico.edu/zapatist/HTML/Archive/Communiques/marcos_amador_courage_aug.html </a:t>
            </a:r>
            <a:endParaRPr lang="en-US" altLang="en-US" sz="1200" dirty="0"/>
          </a:p>
          <a:p>
            <a:pPr fontAlgn="ctr">
              <a:lnSpc>
                <a:spcPct val="80000"/>
              </a:lnSpc>
              <a:buFont typeface="Wingdings" pitchFamily="2" charset="2"/>
              <a:buNone/>
            </a:pPr>
            <a:endParaRPr lang="en-US" altLang="en-US" sz="2000" dirty="0"/>
          </a:p>
          <a:p>
            <a:pPr fontAlgn="ctr">
              <a:lnSpc>
                <a:spcPct val="80000"/>
              </a:lnSpc>
            </a:pPr>
            <a:r>
              <a:rPr lang="en-US" altLang="en-US" sz="2000" dirty="0"/>
              <a:t>“Indigenous people of Mexico have never had the freedom of expression- to set price for goods – the buyer sets the price – this is where the exploitation begins.”</a:t>
            </a:r>
          </a:p>
          <a:p>
            <a:pPr>
              <a:lnSpc>
                <a:spcPct val="80000"/>
              </a:lnSpc>
              <a:buFont typeface="Wingdings" pitchFamily="2" charset="2"/>
              <a:buNone/>
            </a:pPr>
            <a:endParaRPr lang="en-US" altLang="en-US" sz="1600" dirty="0"/>
          </a:p>
        </p:txBody>
      </p:sp>
      <p:pic>
        <p:nvPicPr>
          <p:cNvPr id="119818" name="Picture 10" descr="realidad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3438" y="908050"/>
            <a:ext cx="4176712"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20" name="Picture 12" descr="women of refugee camp xoyep-global exchange"/>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250825" y="908050"/>
            <a:ext cx="4176713"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01986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88913"/>
            <a:ext cx="8229600" cy="1079500"/>
          </a:xfrm>
        </p:spPr>
        <p:txBody>
          <a:bodyPr/>
          <a:lstStyle/>
          <a:p>
            <a:r>
              <a:rPr lang="en-US" altLang="en-US" sz="3200">
                <a:latin typeface="Papyrus" pitchFamily="66" charset="0"/>
              </a:rPr>
              <a:t>Las Personas Desplazadas</a:t>
            </a:r>
            <a:br>
              <a:rPr lang="en-US" altLang="en-US" sz="3200">
                <a:latin typeface="Papyrus" pitchFamily="66" charset="0"/>
              </a:rPr>
            </a:br>
            <a:r>
              <a:rPr lang="en-US" altLang="en-US" sz="3200">
                <a:latin typeface="Papyrus" pitchFamily="66" charset="0"/>
              </a:rPr>
              <a:t>The Displaced People</a:t>
            </a:r>
          </a:p>
        </p:txBody>
      </p:sp>
      <p:sp>
        <p:nvSpPr>
          <p:cNvPr id="93187" name="Rectangle 3"/>
          <p:cNvSpPr>
            <a:spLocks noGrp="1" noChangeArrowheads="1"/>
          </p:cNvSpPr>
          <p:nvPr>
            <p:ph type="body" sz="half" idx="1"/>
          </p:nvPr>
        </p:nvSpPr>
        <p:spPr>
          <a:xfrm>
            <a:off x="457200" y="1341438"/>
            <a:ext cx="8229600" cy="2159000"/>
          </a:xfrm>
        </p:spPr>
        <p:txBody>
          <a:bodyPr/>
          <a:lstStyle/>
          <a:p>
            <a:pPr>
              <a:lnSpc>
                <a:spcPct val="80000"/>
              </a:lnSpc>
            </a:pPr>
            <a:r>
              <a:rPr lang="en-US" altLang="en-US" sz="2400"/>
              <a:t>13,000 people estimated displaced in at least 20 municipalities in Chiapas (2003)</a:t>
            </a:r>
          </a:p>
          <a:p>
            <a:pPr>
              <a:lnSpc>
                <a:spcPct val="80000"/>
              </a:lnSpc>
              <a:buFont typeface="Wingdings" pitchFamily="2" charset="2"/>
              <a:buNone/>
            </a:pPr>
            <a:endParaRPr lang="en-US" altLang="en-US" sz="2400"/>
          </a:p>
          <a:p>
            <a:pPr>
              <a:lnSpc>
                <a:spcPct val="80000"/>
              </a:lnSpc>
            </a:pPr>
            <a:r>
              <a:rPr lang="en-US" altLang="en-US" sz="2400"/>
              <a:t>The indigenous population of Mexico approx. 17.8 million persons, has suffered the greatest internal displacement in Chiapas</a:t>
            </a:r>
          </a:p>
        </p:txBody>
      </p:sp>
      <p:pic>
        <p:nvPicPr>
          <p:cNvPr id="93189" name="Picture 5" descr="Xoyep1 displaced ww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3357563"/>
            <a:ext cx="7993062"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44061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188913"/>
            <a:ext cx="8229600" cy="503237"/>
          </a:xfrm>
        </p:spPr>
        <p:txBody>
          <a:bodyPr>
            <a:normAutofit fontScale="90000"/>
          </a:bodyPr>
          <a:lstStyle/>
          <a:p>
            <a:r>
              <a:rPr lang="en-US" altLang="en-US" sz="4000" b="1"/>
              <a:t>Causes of displacement</a:t>
            </a:r>
          </a:p>
        </p:txBody>
      </p:sp>
      <p:sp>
        <p:nvSpPr>
          <p:cNvPr id="91139" name="Rectangle 3"/>
          <p:cNvSpPr>
            <a:spLocks noGrp="1" noChangeArrowheads="1"/>
          </p:cNvSpPr>
          <p:nvPr>
            <p:ph type="body" sz="half" idx="1"/>
          </p:nvPr>
        </p:nvSpPr>
        <p:spPr>
          <a:xfrm>
            <a:off x="323850" y="765175"/>
            <a:ext cx="3671888" cy="5903913"/>
          </a:xfrm>
        </p:spPr>
        <p:txBody>
          <a:bodyPr>
            <a:normAutofit fontScale="92500" lnSpcReduction="10000"/>
          </a:bodyPr>
          <a:lstStyle/>
          <a:p>
            <a:pPr>
              <a:lnSpc>
                <a:spcPct val="80000"/>
              </a:lnSpc>
              <a:buFont typeface="Wingdings" pitchFamily="2" charset="2"/>
              <a:buNone/>
            </a:pPr>
            <a:r>
              <a:rPr lang="en-US" altLang="en-US" sz="2400" u="sng" dirty="0"/>
              <a:t>International </a:t>
            </a:r>
          </a:p>
          <a:p>
            <a:pPr>
              <a:lnSpc>
                <a:spcPct val="80000"/>
              </a:lnSpc>
              <a:buFont typeface="Wingdings" pitchFamily="2" charset="2"/>
              <a:buNone/>
            </a:pPr>
            <a:r>
              <a:rPr lang="en-US" altLang="en-US" sz="2400" u="sng" dirty="0"/>
              <a:t>Displacement Project</a:t>
            </a:r>
          </a:p>
          <a:p>
            <a:pPr>
              <a:lnSpc>
                <a:spcPct val="80000"/>
              </a:lnSpc>
              <a:buFont typeface="Wingdings" pitchFamily="2" charset="2"/>
              <a:buNone/>
            </a:pPr>
            <a:r>
              <a:rPr lang="en-US" altLang="en-US" sz="2400" u="sng" dirty="0"/>
              <a:t>report:</a:t>
            </a:r>
          </a:p>
          <a:p>
            <a:pPr>
              <a:lnSpc>
                <a:spcPct val="80000"/>
              </a:lnSpc>
              <a:buFont typeface="Wingdings" pitchFamily="2" charset="2"/>
              <a:buNone/>
            </a:pPr>
            <a:endParaRPr lang="en-US" altLang="en-US" sz="2400" u="sng" dirty="0"/>
          </a:p>
          <a:p>
            <a:pPr>
              <a:lnSpc>
                <a:spcPct val="80000"/>
              </a:lnSpc>
            </a:pPr>
            <a:r>
              <a:rPr lang="en-US" altLang="en-US" sz="2000" dirty="0"/>
              <a:t>1994 Zapatista uprising </a:t>
            </a:r>
          </a:p>
          <a:p>
            <a:pPr>
              <a:lnSpc>
                <a:spcPct val="80000"/>
              </a:lnSpc>
            </a:pPr>
            <a:r>
              <a:rPr lang="en-US" altLang="en-US" sz="2000" dirty="0"/>
              <a:t>conflict between Mexican military and the EZLN</a:t>
            </a:r>
          </a:p>
          <a:p>
            <a:pPr>
              <a:lnSpc>
                <a:spcPct val="80000"/>
              </a:lnSpc>
            </a:pPr>
            <a:r>
              <a:rPr lang="en-US" altLang="en-US" sz="2000" dirty="0"/>
              <a:t>1997 </a:t>
            </a:r>
            <a:r>
              <a:rPr lang="en-US" altLang="en-US" sz="2000" dirty="0" err="1"/>
              <a:t>Acteal</a:t>
            </a:r>
            <a:r>
              <a:rPr lang="en-US" altLang="en-US" sz="2000" dirty="0"/>
              <a:t> massacre </a:t>
            </a:r>
          </a:p>
          <a:p>
            <a:pPr>
              <a:lnSpc>
                <a:spcPct val="80000"/>
              </a:lnSpc>
            </a:pPr>
            <a:r>
              <a:rPr lang="en-US" altLang="en-US" sz="2000" dirty="0"/>
              <a:t>ongoing harassments by paramilitary, government and armed civilians </a:t>
            </a:r>
          </a:p>
          <a:p>
            <a:pPr>
              <a:lnSpc>
                <a:spcPct val="80000"/>
              </a:lnSpc>
            </a:pPr>
            <a:endParaRPr lang="en-US" altLang="en-US" sz="2000" dirty="0"/>
          </a:p>
          <a:p>
            <a:pPr>
              <a:lnSpc>
                <a:spcPct val="80000"/>
              </a:lnSpc>
              <a:buFont typeface="Wingdings" pitchFamily="2" charset="2"/>
              <a:buNone/>
            </a:pPr>
            <a:r>
              <a:rPr lang="en-US" altLang="en-US" sz="2400" u="sng" dirty="0"/>
              <a:t>Human rights observers</a:t>
            </a:r>
          </a:p>
          <a:p>
            <a:pPr>
              <a:lnSpc>
                <a:spcPct val="80000"/>
              </a:lnSpc>
              <a:buFont typeface="Wingdings" pitchFamily="2" charset="2"/>
              <a:buNone/>
            </a:pPr>
            <a:r>
              <a:rPr lang="en-US" altLang="en-US" sz="2400" u="sng" dirty="0"/>
              <a:t>report:</a:t>
            </a:r>
          </a:p>
          <a:p>
            <a:pPr>
              <a:lnSpc>
                <a:spcPct val="80000"/>
              </a:lnSpc>
              <a:buFont typeface="Wingdings" pitchFamily="2" charset="2"/>
              <a:buNone/>
            </a:pPr>
            <a:endParaRPr lang="en-US" altLang="en-US" sz="2400" u="sng" dirty="0"/>
          </a:p>
          <a:p>
            <a:pPr>
              <a:lnSpc>
                <a:spcPct val="80000"/>
              </a:lnSpc>
            </a:pPr>
            <a:r>
              <a:rPr lang="en-US" altLang="en-US" sz="2000" dirty="0"/>
              <a:t>paramilitary activity</a:t>
            </a:r>
          </a:p>
          <a:p>
            <a:pPr>
              <a:lnSpc>
                <a:spcPct val="80000"/>
              </a:lnSpc>
            </a:pPr>
            <a:r>
              <a:rPr lang="en-US" altLang="en-US" sz="2000" dirty="0"/>
              <a:t>armed conflict</a:t>
            </a:r>
          </a:p>
          <a:p>
            <a:pPr>
              <a:lnSpc>
                <a:spcPct val="80000"/>
              </a:lnSpc>
            </a:pPr>
            <a:r>
              <a:rPr lang="en-US" altLang="en-US" sz="2000" dirty="0"/>
              <a:t>violation of human rights</a:t>
            </a:r>
          </a:p>
          <a:p>
            <a:pPr>
              <a:lnSpc>
                <a:spcPct val="80000"/>
              </a:lnSpc>
            </a:pPr>
            <a:r>
              <a:rPr lang="en-US" altLang="en-US" sz="2000" dirty="0"/>
              <a:t>land disputes </a:t>
            </a:r>
          </a:p>
          <a:p>
            <a:pPr>
              <a:lnSpc>
                <a:spcPct val="80000"/>
              </a:lnSpc>
              <a:buFont typeface="Wingdings" pitchFamily="2" charset="2"/>
              <a:buNone/>
            </a:pPr>
            <a:r>
              <a:rPr lang="en-US" altLang="en-US" sz="2000" dirty="0"/>
              <a:t/>
            </a:r>
            <a:br>
              <a:rPr lang="en-US" altLang="en-US" sz="2000" dirty="0"/>
            </a:br>
            <a:endParaRPr lang="en-US" altLang="en-US" sz="2000" dirty="0"/>
          </a:p>
        </p:txBody>
      </p:sp>
      <p:pic>
        <p:nvPicPr>
          <p:cNvPr id="91158" name="Picture 22" descr="la realidad army convoy- sfc"/>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95738" y="836613"/>
            <a:ext cx="4968875" cy="2952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9" descr="mural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a:xfrm>
            <a:off x="4191000" y="3962400"/>
            <a:ext cx="4316412" cy="2514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4343400" y="6581000"/>
            <a:ext cx="3733800" cy="246221"/>
          </a:xfrm>
          <a:prstGeom prst="rect">
            <a:avLst/>
          </a:prstGeom>
          <a:noFill/>
        </p:spPr>
        <p:txBody>
          <a:bodyPr wrap="square" rtlCol="0">
            <a:spAutoFit/>
          </a:bodyPr>
          <a:lstStyle/>
          <a:p>
            <a:r>
              <a:rPr lang="en-US" sz="1000" dirty="0" smtClean="0"/>
              <a:t>Bottom photo by R. Davidson</a:t>
            </a:r>
            <a:endParaRPr lang="en-US" sz="1000" dirty="0"/>
          </a:p>
        </p:txBody>
      </p:sp>
    </p:spTree>
    <p:extLst>
      <p:ext uri="{BB962C8B-B14F-4D97-AF65-F5344CB8AC3E}">
        <p14:creationId xmlns:p14="http://schemas.microsoft.com/office/powerpoint/2010/main" val="20631280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7877" name="Picture 5" descr="masked women-sfc"/>
          <p:cNvPicPr>
            <a:picLocks noGrp="1" noChangeAspect="1" noChangeArrowheads="1"/>
          </p:cNvPicPr>
          <p:nvPr>
            <p:ph/>
          </p:nvPr>
        </p:nvPicPr>
        <p:blipFill>
          <a:blip r:embed="rId2">
            <a:lum bright="36000" contrast="-18000"/>
            <a:extLst>
              <a:ext uri="{28A0092B-C50C-407E-A947-70E740481C1C}">
                <a14:useLocalDpi xmlns:a14="http://schemas.microsoft.com/office/drawing/2010/main" val="0"/>
              </a:ext>
            </a:extLst>
          </a:blip>
          <a:srcRect/>
          <a:stretch>
            <a:fillRect/>
          </a:stretch>
        </p:blipFill>
        <p:spPr>
          <a:xfrm>
            <a:off x="179388" y="188913"/>
            <a:ext cx="8785225" cy="648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7878" name="Rectangle 6"/>
          <p:cNvSpPr>
            <a:spLocks noChangeArrowheads="1"/>
          </p:cNvSpPr>
          <p:nvPr/>
        </p:nvSpPr>
        <p:spPr bwMode="auto">
          <a:xfrm>
            <a:off x="611188" y="404813"/>
            <a:ext cx="792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tx2"/>
                </a:solidFill>
                <a:effectLst>
                  <a:outerShdw blurRad="38100" dist="38100" dir="2700000" algn="tl">
                    <a:srgbClr val="000000"/>
                  </a:outerShdw>
                </a:effectLst>
              </a:rPr>
              <a:t>                     </a:t>
            </a:r>
            <a:r>
              <a:rPr lang="en-US" altLang="en-US" sz="3200">
                <a:solidFill>
                  <a:schemeClr val="bg1"/>
                </a:solidFill>
                <a:effectLst>
                  <a:outerShdw blurRad="38100" dist="38100" dir="2700000" algn="tl">
                    <a:srgbClr val="000000"/>
                  </a:outerShdw>
                </a:effectLst>
              </a:rPr>
              <a:t>Revolutionary Women’s Law</a:t>
            </a:r>
            <a:r>
              <a:rPr lang="en-US" altLang="en-US" sz="2800">
                <a:solidFill>
                  <a:schemeClr val="bg1"/>
                </a:solidFill>
                <a:effectLst>
                  <a:outerShdw blurRad="38100" dist="38100" dir="2700000" algn="tl">
                    <a:srgbClr val="000000"/>
                  </a:outerShdw>
                </a:effectLst>
              </a:rPr>
              <a:t/>
            </a:r>
            <a:br>
              <a:rPr lang="en-US" altLang="en-US" sz="2800">
                <a:solidFill>
                  <a:schemeClr val="bg1"/>
                </a:solidFill>
                <a:effectLst>
                  <a:outerShdw blurRad="38100" dist="38100" dir="2700000" algn="tl">
                    <a:srgbClr val="000000"/>
                  </a:outerShdw>
                </a:effectLst>
              </a:rPr>
            </a:br>
            <a:r>
              <a:rPr lang="en-US" altLang="en-US" sz="2800">
                <a:solidFill>
                  <a:schemeClr val="bg1"/>
                </a:solidFill>
                <a:effectLst>
                  <a:outerShdw blurRad="38100" dist="38100" dir="2700000" algn="tl">
                    <a:srgbClr val="000000"/>
                  </a:outerShdw>
                </a:effectLst>
              </a:rPr>
              <a:t>                 Women have the right to…..</a:t>
            </a:r>
          </a:p>
        </p:txBody>
      </p:sp>
      <p:sp>
        <p:nvSpPr>
          <p:cNvPr id="207879" name="Rectangle 7"/>
          <p:cNvSpPr>
            <a:spLocks noChangeArrowheads="1"/>
          </p:cNvSpPr>
          <p:nvPr/>
        </p:nvSpPr>
        <p:spPr bwMode="auto">
          <a:xfrm>
            <a:off x="468313" y="1341438"/>
            <a:ext cx="8280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s-MX" altLang="en-US" sz="2400">
                <a:solidFill>
                  <a:schemeClr val="bg2"/>
                </a:solidFill>
                <a:effectLst>
                  <a:outerShdw blurRad="38100" dist="38100" dir="2700000" algn="tl">
                    <a:srgbClr val="000000"/>
                  </a:outerShdw>
                </a:effectLst>
              </a:rPr>
              <a:t>Participate in revolutionary struggle </a:t>
            </a:r>
          </a:p>
          <a:p>
            <a:pPr>
              <a:buFontTx/>
              <a:buChar char="•"/>
            </a:pPr>
            <a:r>
              <a:rPr lang="es-MX" altLang="en-US" sz="2400">
                <a:solidFill>
                  <a:schemeClr val="bg2"/>
                </a:solidFill>
                <a:effectLst>
                  <a:outerShdw blurRad="38100" dist="38100" dir="2700000" algn="tl">
                    <a:srgbClr val="000000"/>
                  </a:outerShdw>
                </a:effectLst>
              </a:rPr>
              <a:t>Work and recieve a fair salary</a:t>
            </a:r>
          </a:p>
          <a:p>
            <a:pPr>
              <a:buFontTx/>
              <a:buChar char="•"/>
            </a:pPr>
            <a:r>
              <a:rPr lang="es-MX" altLang="en-US" sz="2400">
                <a:solidFill>
                  <a:schemeClr val="bg2"/>
                </a:solidFill>
                <a:effectLst>
                  <a:outerShdw blurRad="38100" dist="38100" dir="2700000" algn="tl">
                    <a:srgbClr val="000000"/>
                  </a:outerShdw>
                </a:effectLst>
              </a:rPr>
              <a:t>Decide number of children to bear and care for</a:t>
            </a:r>
          </a:p>
          <a:p>
            <a:pPr>
              <a:buFontTx/>
              <a:buChar char="•"/>
            </a:pPr>
            <a:r>
              <a:rPr lang="es-MX" altLang="en-US" sz="2400">
                <a:solidFill>
                  <a:schemeClr val="bg2"/>
                </a:solidFill>
                <a:effectLst>
                  <a:outerShdw blurRad="38100" dist="38100" dir="2700000" algn="tl">
                    <a:srgbClr val="000000"/>
                  </a:outerShdw>
                </a:effectLst>
              </a:rPr>
              <a:t>Hold positions of authority if freely and democratically   elected</a:t>
            </a:r>
          </a:p>
          <a:p>
            <a:pPr>
              <a:buFontTx/>
              <a:buChar char="•"/>
            </a:pPr>
            <a:r>
              <a:rPr lang="es-MX" altLang="en-US" sz="2400">
                <a:solidFill>
                  <a:schemeClr val="bg2"/>
                </a:solidFill>
                <a:effectLst>
                  <a:outerShdw blurRad="38100" dist="38100" dir="2700000" algn="tl">
                    <a:srgbClr val="000000"/>
                  </a:outerShdw>
                </a:effectLst>
              </a:rPr>
              <a:t>Primary to health care</a:t>
            </a:r>
          </a:p>
          <a:p>
            <a:pPr>
              <a:buFontTx/>
              <a:buChar char="•"/>
            </a:pPr>
            <a:r>
              <a:rPr lang="en-US" altLang="en-US" sz="2400">
                <a:solidFill>
                  <a:schemeClr val="bg2"/>
                </a:solidFill>
                <a:effectLst>
                  <a:outerShdw blurRad="38100" dist="38100" dir="2700000" algn="tl">
                    <a:srgbClr val="000000"/>
                  </a:outerShdw>
                </a:effectLst>
              </a:rPr>
              <a:t>Education</a:t>
            </a:r>
          </a:p>
          <a:p>
            <a:pPr>
              <a:buFontTx/>
              <a:buChar char="•"/>
            </a:pPr>
            <a:r>
              <a:rPr lang="en-US" altLang="en-US" sz="2400">
                <a:solidFill>
                  <a:schemeClr val="bg2"/>
                </a:solidFill>
                <a:effectLst>
                  <a:outerShdw blurRad="38100" dist="38100" dir="2700000" algn="tl">
                    <a:srgbClr val="000000"/>
                  </a:outerShdw>
                </a:effectLst>
              </a:rPr>
              <a:t>Choose their partner and cannot be forced to marry</a:t>
            </a:r>
          </a:p>
          <a:p>
            <a:r>
              <a:rPr lang="en-US" altLang="en-US" sz="2400">
                <a:solidFill>
                  <a:schemeClr val="bg2"/>
                </a:solidFill>
                <a:effectLst>
                  <a:outerShdw blurRad="38100" dist="38100" dir="2700000" algn="tl">
                    <a:srgbClr val="000000"/>
                  </a:outerShdw>
                </a:effectLst>
              </a:rPr>
              <a:t>  not be beaten or physically mistreated by family or       strangers</a:t>
            </a:r>
          </a:p>
          <a:p>
            <a:pPr>
              <a:buFontTx/>
              <a:buChar char="•"/>
            </a:pPr>
            <a:r>
              <a:rPr lang="en-US" altLang="en-US" sz="2400">
                <a:solidFill>
                  <a:schemeClr val="bg2"/>
                </a:solidFill>
                <a:effectLst>
                  <a:outerShdw blurRad="38100" dist="38100" dir="2700000" algn="tl">
                    <a:srgbClr val="000000"/>
                  </a:outerShdw>
                </a:effectLst>
              </a:rPr>
              <a:t>Occupy positions of leadership and hold military ranks</a:t>
            </a:r>
          </a:p>
          <a:p>
            <a:pPr>
              <a:buFontTx/>
              <a:buChar char="•"/>
            </a:pPr>
            <a:r>
              <a:rPr lang="en-US" altLang="en-US" sz="2400">
                <a:solidFill>
                  <a:schemeClr val="bg2"/>
                </a:solidFill>
                <a:effectLst>
                  <a:outerShdw blurRad="38100" dist="38100" dir="2700000" algn="tl">
                    <a:srgbClr val="000000"/>
                  </a:outerShdw>
                </a:effectLst>
              </a:rPr>
              <a:t>All rights and obligations elaborated in the revolutionary</a:t>
            </a:r>
          </a:p>
          <a:p>
            <a:r>
              <a:rPr lang="en-US" altLang="en-US" sz="2400">
                <a:solidFill>
                  <a:schemeClr val="bg2"/>
                </a:solidFill>
                <a:effectLst>
                  <a:outerShdw blurRad="38100" dist="38100" dir="2700000" algn="tl">
                    <a:srgbClr val="000000"/>
                  </a:outerShdw>
                </a:effectLst>
              </a:rPr>
              <a:t> laws and regulations.</a:t>
            </a:r>
          </a:p>
        </p:txBody>
      </p:sp>
    </p:spTree>
    <p:extLst>
      <p:ext uri="{BB962C8B-B14F-4D97-AF65-F5344CB8AC3E}">
        <p14:creationId xmlns:p14="http://schemas.microsoft.com/office/powerpoint/2010/main" val="2032105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sz="half" idx="1"/>
          </p:nvPr>
        </p:nvSpPr>
        <p:spPr>
          <a:xfrm>
            <a:off x="457200" y="908050"/>
            <a:ext cx="3683000" cy="5761038"/>
          </a:xfrm>
        </p:spPr>
        <p:txBody>
          <a:bodyPr/>
          <a:lstStyle/>
          <a:p>
            <a:pPr>
              <a:lnSpc>
                <a:spcPct val="80000"/>
              </a:lnSpc>
            </a:pPr>
            <a:endParaRPr lang="en-US" altLang="en-US" sz="2400" dirty="0"/>
          </a:p>
          <a:p>
            <a:pPr>
              <a:lnSpc>
                <a:spcPct val="80000"/>
              </a:lnSpc>
              <a:buFont typeface="Wingdings" pitchFamily="2" charset="2"/>
              <a:buNone/>
            </a:pPr>
            <a:r>
              <a:rPr lang="en-US" altLang="en-US" sz="2400" dirty="0"/>
              <a:t>	</a:t>
            </a:r>
            <a:r>
              <a:rPr lang="en-US" altLang="en-US" sz="2800" dirty="0"/>
              <a:t>“We do not need to change our culture, our clothing, our language, our way of prayer, our way of working and respecting the land, we cannot stop being indigenous in order to be recognized as Mexicans.”</a:t>
            </a:r>
          </a:p>
          <a:p>
            <a:pPr>
              <a:lnSpc>
                <a:spcPct val="80000"/>
              </a:lnSpc>
              <a:buFont typeface="Wingdings" pitchFamily="2" charset="2"/>
              <a:buNone/>
            </a:pPr>
            <a:r>
              <a:rPr lang="en-US" altLang="en-US" sz="2800" dirty="0"/>
              <a:t/>
            </a:r>
            <a:br>
              <a:rPr lang="en-US" altLang="en-US" sz="2800" dirty="0"/>
            </a:br>
            <a:r>
              <a:rPr lang="en-US" altLang="en-US" sz="1800" dirty="0" err="1"/>
              <a:t>Comandante</a:t>
            </a:r>
            <a:r>
              <a:rPr lang="en-US" altLang="en-US" sz="1800" dirty="0"/>
              <a:t> Esther  August 9, 2003</a:t>
            </a:r>
          </a:p>
          <a:p>
            <a:pPr marL="0" indent="0">
              <a:lnSpc>
                <a:spcPct val="80000"/>
              </a:lnSpc>
              <a:buNone/>
            </a:pPr>
            <a:endParaRPr lang="en-US" altLang="en-US" sz="1050" dirty="0" smtClean="0"/>
          </a:p>
          <a:p>
            <a:pPr marL="0" indent="0">
              <a:lnSpc>
                <a:spcPct val="80000"/>
              </a:lnSpc>
              <a:buNone/>
            </a:pPr>
            <a:r>
              <a:rPr lang="en-US" altLang="en-US" sz="1050" dirty="0"/>
              <a:t>	</a:t>
            </a:r>
            <a:r>
              <a:rPr lang="en-US" altLang="en-US" sz="1050" dirty="0" smtClean="0"/>
              <a:t>Photo by R. Davidson </a:t>
            </a:r>
            <a:endParaRPr lang="en-US" altLang="en-US" sz="1050" dirty="0"/>
          </a:p>
        </p:txBody>
      </p:sp>
      <p:pic>
        <p:nvPicPr>
          <p:cNvPr id="163859" name="Picture 19"/>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27538" y="1676401"/>
            <a:ext cx="4537075" cy="3571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63919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50825" y="188913"/>
            <a:ext cx="8713788" cy="719137"/>
          </a:xfrm>
        </p:spPr>
        <p:txBody>
          <a:bodyPr/>
          <a:lstStyle/>
          <a:p>
            <a:r>
              <a:rPr lang="es-MX" altLang="en-US" sz="4000"/>
              <a:t>La Resistencia – Creating Change</a:t>
            </a:r>
            <a:endParaRPr lang="en-US" altLang="en-US" sz="4000"/>
          </a:p>
        </p:txBody>
      </p:sp>
      <p:pic>
        <p:nvPicPr>
          <p:cNvPr id="168971" name="Picture 11" descr="Clinica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16463" y="908050"/>
            <a:ext cx="4176712" cy="2665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8972" name="Picture 12" descr="SchoolWeb-vi"/>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16463" y="3644900"/>
            <a:ext cx="4176712" cy="3024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66" name="Rectangle 6"/>
          <p:cNvSpPr>
            <a:spLocks noGrp="1" noChangeArrowheads="1"/>
          </p:cNvSpPr>
          <p:nvPr>
            <p:ph type="body" sz="half" idx="4294967295"/>
          </p:nvPr>
        </p:nvSpPr>
        <p:spPr>
          <a:xfrm>
            <a:off x="0" y="908050"/>
            <a:ext cx="4643438" cy="2592388"/>
          </a:xfrm>
        </p:spPr>
        <p:txBody>
          <a:bodyPr/>
          <a:lstStyle/>
          <a:p>
            <a:r>
              <a:rPr lang="en-US" altLang="en-US" sz="2400"/>
              <a:t>Civilian Zapatista Centers (Caracoles) </a:t>
            </a:r>
          </a:p>
          <a:p>
            <a:r>
              <a:rPr lang="en-US" altLang="en-US" sz="2400"/>
              <a:t>Autonomous Education</a:t>
            </a:r>
          </a:p>
          <a:p>
            <a:r>
              <a:rPr lang="en-US" altLang="en-US" sz="2400"/>
              <a:t>Health clinics</a:t>
            </a:r>
          </a:p>
          <a:p>
            <a:r>
              <a:rPr lang="en-US" altLang="en-US" sz="2400"/>
              <a:t>Women’s cooperatives</a:t>
            </a:r>
          </a:p>
          <a:p>
            <a:r>
              <a:rPr lang="en-US" altLang="en-US" sz="2400"/>
              <a:t>Collective farming</a:t>
            </a:r>
          </a:p>
          <a:p>
            <a:pPr>
              <a:buFont typeface="Wingdings" pitchFamily="2" charset="2"/>
              <a:buNone/>
            </a:pPr>
            <a:endParaRPr lang="en-US" altLang="en-US" sz="2400"/>
          </a:p>
          <a:p>
            <a:pPr>
              <a:buFont typeface="Wingdings" pitchFamily="2" charset="2"/>
              <a:buNone/>
            </a:pPr>
            <a:endParaRPr lang="en-US" altLang="en-US" sz="2800"/>
          </a:p>
        </p:txBody>
      </p:sp>
      <p:pic>
        <p:nvPicPr>
          <p:cNvPr id="168974" name="Picture 14" descr="chenalhoresistanc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50825" y="3644900"/>
            <a:ext cx="4249738" cy="3024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76636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a:xfrm>
            <a:off x="457200" y="0"/>
            <a:ext cx="8229600" cy="1268413"/>
          </a:xfrm>
        </p:spPr>
        <p:txBody>
          <a:bodyPr/>
          <a:lstStyle/>
          <a:p>
            <a:r>
              <a:rPr lang="en-US" altLang="en-US" sz="4800">
                <a:latin typeface="Papyrus" pitchFamily="66" charset="0"/>
              </a:rPr>
              <a:t>ZapatistaHealth Care</a:t>
            </a:r>
          </a:p>
        </p:txBody>
      </p:sp>
      <p:pic>
        <p:nvPicPr>
          <p:cNvPr id="198663" name="Picture 7" descr="oventic clinic - sfc"/>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125538"/>
            <a:ext cx="4643438" cy="2519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8662" name="Rectangle 6"/>
          <p:cNvSpPr>
            <a:spLocks noGrp="1" noChangeArrowheads="1"/>
          </p:cNvSpPr>
          <p:nvPr>
            <p:ph type="body" sz="half" idx="3"/>
          </p:nvPr>
        </p:nvSpPr>
        <p:spPr>
          <a:xfrm>
            <a:off x="4932363" y="1196975"/>
            <a:ext cx="4032250" cy="5472113"/>
          </a:xfrm>
        </p:spPr>
        <p:txBody>
          <a:bodyPr/>
          <a:lstStyle/>
          <a:p>
            <a:r>
              <a:rPr lang="en-US" altLang="en-US" sz="2400"/>
              <a:t>Provides health care to Zapatista communities</a:t>
            </a:r>
          </a:p>
          <a:p>
            <a:endParaRPr lang="en-US" altLang="en-US" sz="2400"/>
          </a:p>
          <a:p>
            <a:r>
              <a:rPr lang="en-US" altLang="en-US" sz="2400"/>
              <a:t>Pharmacy stocked with western medicine and natural herbs grown on site</a:t>
            </a:r>
          </a:p>
          <a:p>
            <a:endParaRPr lang="en-US" altLang="en-US" sz="2400"/>
          </a:p>
          <a:p>
            <a:r>
              <a:rPr lang="en-US" altLang="en-US" sz="2400"/>
              <a:t>Majority of illnesses are poverty-related and preventable through vaccination and sanitary measures</a:t>
            </a:r>
          </a:p>
        </p:txBody>
      </p:sp>
      <p:pic>
        <p:nvPicPr>
          <p:cNvPr id="198665" name="Picture 9" descr="Chiapas_comGraph"/>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3716338"/>
            <a:ext cx="4643438" cy="314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77200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88913"/>
            <a:ext cx="8229600" cy="576262"/>
          </a:xfrm>
        </p:spPr>
        <p:txBody>
          <a:bodyPr>
            <a:normAutofit fontScale="90000"/>
          </a:bodyPr>
          <a:lstStyle/>
          <a:p>
            <a:r>
              <a:rPr lang="en-US" altLang="en-US">
                <a:latin typeface="Papyrus" pitchFamily="66" charset="0"/>
              </a:rPr>
              <a:t>Education </a:t>
            </a:r>
          </a:p>
        </p:txBody>
      </p:sp>
      <p:sp>
        <p:nvSpPr>
          <p:cNvPr id="31750" name="Rectangle 6"/>
          <p:cNvSpPr>
            <a:spLocks noGrp="1" noChangeArrowheads="1"/>
          </p:cNvSpPr>
          <p:nvPr>
            <p:ph type="body" sz="half" idx="3"/>
          </p:nvPr>
        </p:nvSpPr>
        <p:spPr>
          <a:xfrm>
            <a:off x="4648200" y="765175"/>
            <a:ext cx="4316413" cy="5903913"/>
          </a:xfrm>
        </p:spPr>
        <p:txBody>
          <a:bodyPr>
            <a:normAutofit lnSpcReduction="10000"/>
          </a:bodyPr>
          <a:lstStyle/>
          <a:p>
            <a:r>
              <a:rPr lang="en-US" altLang="en-US" sz="2800" dirty="0">
                <a:latin typeface="Palatino Linotype" pitchFamily="18" charset="0"/>
              </a:rPr>
              <a:t>ESRAZ – </a:t>
            </a:r>
            <a:r>
              <a:rPr lang="es-MX" altLang="en-US" sz="2000" dirty="0">
                <a:latin typeface="Palatino Linotype" pitchFamily="18" charset="0"/>
              </a:rPr>
              <a:t>Escuela Secundaria Rebelde Autonomía Zapatista</a:t>
            </a:r>
          </a:p>
          <a:p>
            <a:pPr>
              <a:buFont typeface="Wingdings" pitchFamily="2" charset="2"/>
              <a:buNone/>
            </a:pPr>
            <a:endParaRPr lang="es-MX" altLang="en-US" sz="2000" dirty="0">
              <a:latin typeface="Palatino Linotype" pitchFamily="18" charset="0"/>
            </a:endParaRPr>
          </a:p>
          <a:p>
            <a:r>
              <a:rPr lang="es-MX" altLang="en-US" sz="2400" dirty="0">
                <a:latin typeface="Palatino Linotype" pitchFamily="18" charset="0"/>
              </a:rPr>
              <a:t>Promotores y promotoras –</a:t>
            </a:r>
            <a:r>
              <a:rPr lang="es-MX" altLang="en-US" sz="2000" dirty="0" err="1">
                <a:latin typeface="Palatino Linotype" pitchFamily="18" charset="0"/>
              </a:rPr>
              <a:t>education</a:t>
            </a:r>
            <a:r>
              <a:rPr lang="es-MX" altLang="en-US" sz="2000" dirty="0">
                <a:latin typeface="Palatino Linotype" pitchFamily="18" charset="0"/>
              </a:rPr>
              <a:t> </a:t>
            </a:r>
            <a:r>
              <a:rPr lang="es-MX" altLang="en-US" sz="2000" dirty="0" err="1">
                <a:latin typeface="Palatino Linotype" pitchFamily="18" charset="0"/>
              </a:rPr>
              <a:t>is</a:t>
            </a:r>
            <a:r>
              <a:rPr lang="es-MX" altLang="en-US" sz="2000" dirty="0">
                <a:latin typeface="Palatino Linotype" pitchFamily="18" charset="0"/>
              </a:rPr>
              <a:t> </a:t>
            </a:r>
            <a:r>
              <a:rPr lang="es-MX" altLang="en-US" sz="2000" dirty="0" err="1">
                <a:latin typeface="Palatino Linotype" pitchFamily="18" charset="0"/>
              </a:rPr>
              <a:t>recipricol</a:t>
            </a:r>
            <a:r>
              <a:rPr lang="es-MX" altLang="en-US" sz="2000" dirty="0">
                <a:latin typeface="Palatino Linotype" pitchFamily="18" charset="0"/>
              </a:rPr>
              <a:t> </a:t>
            </a:r>
            <a:r>
              <a:rPr lang="es-MX" altLang="en-US" sz="2000" dirty="0" err="1">
                <a:latin typeface="Palatino Linotype" pitchFamily="18" charset="0"/>
              </a:rPr>
              <a:t>between</a:t>
            </a:r>
            <a:r>
              <a:rPr lang="es-MX" altLang="en-US" sz="2000" dirty="0">
                <a:latin typeface="Palatino Linotype" pitchFamily="18" charset="0"/>
              </a:rPr>
              <a:t> </a:t>
            </a:r>
            <a:r>
              <a:rPr lang="es-MX" altLang="en-US" sz="2000" dirty="0" err="1">
                <a:latin typeface="Palatino Linotype" pitchFamily="18" charset="0"/>
              </a:rPr>
              <a:t>students</a:t>
            </a:r>
            <a:r>
              <a:rPr lang="es-MX" altLang="en-US" sz="2000" dirty="0">
                <a:latin typeface="Palatino Linotype" pitchFamily="18" charset="0"/>
              </a:rPr>
              <a:t> and </a:t>
            </a:r>
            <a:r>
              <a:rPr lang="es-MX" altLang="en-US" sz="2000" dirty="0" err="1">
                <a:latin typeface="Palatino Linotype" pitchFamily="18" charset="0"/>
              </a:rPr>
              <a:t>teachers</a:t>
            </a:r>
            <a:r>
              <a:rPr lang="es-MX" altLang="en-US" sz="2000" dirty="0">
                <a:latin typeface="Palatino Linotype" pitchFamily="18" charset="0"/>
              </a:rPr>
              <a:t> - </a:t>
            </a:r>
          </a:p>
          <a:p>
            <a:pPr>
              <a:buFont typeface="Wingdings" pitchFamily="2" charset="2"/>
              <a:buNone/>
            </a:pPr>
            <a:endParaRPr lang="es-MX" altLang="en-US" sz="2000" dirty="0">
              <a:latin typeface="Palatino Linotype" pitchFamily="18" charset="0"/>
            </a:endParaRPr>
          </a:p>
          <a:p>
            <a:r>
              <a:rPr lang="es-MX" altLang="en-US" sz="2400" dirty="0" err="1">
                <a:latin typeface="Palatino Linotype" pitchFamily="18" charset="0"/>
              </a:rPr>
              <a:t>Focus</a:t>
            </a:r>
            <a:r>
              <a:rPr lang="es-MX" altLang="en-US" sz="2400" dirty="0">
                <a:latin typeface="Palatino Linotype" pitchFamily="18" charset="0"/>
              </a:rPr>
              <a:t> of </a:t>
            </a:r>
            <a:r>
              <a:rPr lang="es-MX" altLang="en-US" sz="2400" dirty="0" err="1">
                <a:latin typeface="Palatino Linotype" pitchFamily="18" charset="0"/>
              </a:rPr>
              <a:t>education</a:t>
            </a:r>
            <a:r>
              <a:rPr lang="es-MX" altLang="en-US" sz="2400" dirty="0">
                <a:latin typeface="Palatino Linotype" pitchFamily="18" charset="0"/>
              </a:rPr>
              <a:t> - </a:t>
            </a:r>
            <a:r>
              <a:rPr lang="es-MX" altLang="en-US" sz="2000" dirty="0">
                <a:latin typeface="Palatino Linotype" pitchFamily="18" charset="0"/>
              </a:rPr>
              <a:t>preserve culture, </a:t>
            </a:r>
            <a:r>
              <a:rPr lang="es-MX" altLang="en-US" sz="2000" dirty="0" err="1">
                <a:latin typeface="Palatino Linotype" pitchFamily="18" charset="0"/>
              </a:rPr>
              <a:t>language</a:t>
            </a:r>
            <a:r>
              <a:rPr lang="es-MX" altLang="en-US" sz="2000" dirty="0">
                <a:latin typeface="Palatino Linotype" pitchFamily="18" charset="0"/>
              </a:rPr>
              <a:t>, &amp; </a:t>
            </a:r>
            <a:r>
              <a:rPr lang="es-MX" altLang="en-US" sz="2000" dirty="0" err="1">
                <a:latin typeface="Palatino Linotype" pitchFamily="18" charset="0"/>
              </a:rPr>
              <a:t>way</a:t>
            </a:r>
            <a:r>
              <a:rPr lang="es-MX" altLang="en-US" sz="2000" dirty="0">
                <a:latin typeface="Palatino Linotype" pitchFamily="18" charset="0"/>
              </a:rPr>
              <a:t> of </a:t>
            </a:r>
            <a:r>
              <a:rPr lang="es-MX" altLang="en-US" sz="2000" dirty="0" err="1">
                <a:latin typeface="Palatino Linotype" pitchFamily="18" charset="0"/>
              </a:rPr>
              <a:t>life</a:t>
            </a:r>
            <a:endParaRPr lang="es-MX" altLang="en-US" sz="2400" dirty="0">
              <a:latin typeface="Palatino Linotype" pitchFamily="18" charset="0"/>
            </a:endParaRPr>
          </a:p>
          <a:p>
            <a:pPr>
              <a:buFont typeface="Wingdings" pitchFamily="2" charset="2"/>
              <a:buNone/>
            </a:pPr>
            <a:endParaRPr lang="es-MX" altLang="en-US" sz="2400" dirty="0">
              <a:latin typeface="Palatino Linotype" pitchFamily="18" charset="0"/>
            </a:endParaRPr>
          </a:p>
          <a:p>
            <a:r>
              <a:rPr lang="es-MX" altLang="en-US" sz="2400" dirty="0" err="1">
                <a:latin typeface="Palatino Linotype" pitchFamily="18" charset="0"/>
              </a:rPr>
              <a:t>Students</a:t>
            </a:r>
            <a:r>
              <a:rPr lang="es-MX" altLang="en-US" sz="2400" dirty="0">
                <a:latin typeface="Palatino Linotype" pitchFamily="18" charset="0"/>
              </a:rPr>
              <a:t> – </a:t>
            </a:r>
            <a:r>
              <a:rPr lang="es-MX" altLang="en-US" sz="2000" dirty="0" err="1" smtClean="0">
                <a:latin typeface="Palatino Linotype" pitchFamily="18" charset="0"/>
              </a:rPr>
              <a:t>often</a:t>
            </a:r>
            <a:r>
              <a:rPr lang="es-MX" altLang="en-US" sz="2000" dirty="0" smtClean="0">
                <a:latin typeface="Palatino Linotype" pitchFamily="18" charset="0"/>
              </a:rPr>
              <a:t> times </a:t>
            </a:r>
            <a:r>
              <a:rPr lang="es-MX" altLang="en-US" sz="2000" dirty="0" err="1" smtClean="0">
                <a:latin typeface="Palatino Linotype" pitchFamily="18" charset="0"/>
              </a:rPr>
              <a:t>students</a:t>
            </a:r>
            <a:r>
              <a:rPr lang="es-MX" altLang="en-US" sz="2000" dirty="0" smtClean="0">
                <a:latin typeface="Palatino Linotype" pitchFamily="18" charset="0"/>
              </a:rPr>
              <a:t> </a:t>
            </a:r>
            <a:r>
              <a:rPr lang="es-MX" altLang="en-US" sz="2000" dirty="0" err="1" smtClean="0">
                <a:latin typeface="Palatino Linotype" pitchFamily="18" charset="0"/>
              </a:rPr>
              <a:t>stay</a:t>
            </a:r>
            <a:r>
              <a:rPr lang="es-MX" altLang="en-US" sz="2000" dirty="0" smtClean="0">
                <a:latin typeface="Palatino Linotype" pitchFamily="18" charset="0"/>
              </a:rPr>
              <a:t> </a:t>
            </a:r>
            <a:r>
              <a:rPr lang="es-MX" altLang="en-US" sz="2000" dirty="0">
                <a:latin typeface="Palatino Linotype" pitchFamily="18" charset="0"/>
              </a:rPr>
              <a:t>in </a:t>
            </a:r>
            <a:r>
              <a:rPr lang="es-MX" altLang="en-US" sz="2000" dirty="0" err="1">
                <a:latin typeface="Palatino Linotype" pitchFamily="18" charset="0"/>
              </a:rPr>
              <a:t>dorms</a:t>
            </a:r>
            <a:r>
              <a:rPr lang="es-MX" altLang="en-US" sz="2000" dirty="0">
                <a:latin typeface="Palatino Linotype" pitchFamily="18" charset="0"/>
              </a:rPr>
              <a:t> </a:t>
            </a:r>
            <a:r>
              <a:rPr lang="es-MX" altLang="en-US" sz="2000" dirty="0" err="1">
                <a:latin typeface="Palatino Linotype" pitchFamily="18" charset="0"/>
              </a:rPr>
              <a:t>for</a:t>
            </a:r>
            <a:r>
              <a:rPr lang="es-MX" altLang="en-US" sz="2000" dirty="0">
                <a:latin typeface="Palatino Linotype" pitchFamily="18" charset="0"/>
              </a:rPr>
              <a:t> </a:t>
            </a:r>
            <a:r>
              <a:rPr lang="es-MX" altLang="en-US" sz="2000" dirty="0" err="1" smtClean="0">
                <a:latin typeface="Palatino Linotype" pitchFamily="18" charset="0"/>
              </a:rPr>
              <a:t>periodsof</a:t>
            </a:r>
            <a:r>
              <a:rPr lang="es-MX" altLang="en-US" sz="2000" dirty="0" smtClean="0">
                <a:latin typeface="Palatino Linotype" pitchFamily="18" charset="0"/>
              </a:rPr>
              <a:t> </a:t>
            </a:r>
            <a:r>
              <a:rPr lang="es-MX" altLang="en-US" sz="2000" dirty="0">
                <a:latin typeface="Palatino Linotype" pitchFamily="18" charset="0"/>
              </a:rPr>
              <a:t>time </a:t>
            </a:r>
            <a:r>
              <a:rPr lang="es-MX" altLang="en-US" sz="2000" dirty="0" err="1">
                <a:latin typeface="Palatino Linotype" pitchFamily="18" charset="0"/>
              </a:rPr>
              <a:t>during</a:t>
            </a:r>
            <a:r>
              <a:rPr lang="es-MX" altLang="en-US" sz="2000" dirty="0">
                <a:latin typeface="Palatino Linotype" pitchFamily="18" charset="0"/>
              </a:rPr>
              <a:t> </a:t>
            </a:r>
            <a:r>
              <a:rPr lang="es-MX" altLang="en-US" sz="2000" dirty="0" err="1">
                <a:latin typeface="Palatino Linotype" pitchFamily="18" charset="0"/>
              </a:rPr>
              <a:t>year</a:t>
            </a:r>
            <a:r>
              <a:rPr lang="es-MX" altLang="en-US" sz="2000" dirty="0">
                <a:latin typeface="Palatino Linotype" pitchFamily="18" charset="0"/>
              </a:rPr>
              <a:t> – </a:t>
            </a:r>
            <a:r>
              <a:rPr lang="es-MX" altLang="en-US" sz="2000" dirty="0" err="1">
                <a:latin typeface="Palatino Linotype" pitchFamily="18" charset="0"/>
              </a:rPr>
              <a:t>travel</a:t>
            </a:r>
            <a:r>
              <a:rPr lang="es-MX" altLang="en-US" sz="2000" dirty="0">
                <a:latin typeface="Palatino Linotype" pitchFamily="18" charset="0"/>
              </a:rPr>
              <a:t> </a:t>
            </a:r>
            <a:r>
              <a:rPr lang="es-MX" altLang="en-US" sz="2000" dirty="0" err="1">
                <a:latin typeface="Palatino Linotype" pitchFamily="18" charset="0"/>
              </a:rPr>
              <a:t>long</a:t>
            </a:r>
            <a:r>
              <a:rPr lang="es-MX" altLang="en-US" sz="2000" dirty="0">
                <a:latin typeface="Palatino Linotype" pitchFamily="18" charset="0"/>
              </a:rPr>
              <a:t> </a:t>
            </a:r>
            <a:r>
              <a:rPr lang="es-MX" altLang="en-US" sz="2000" dirty="0" err="1">
                <a:latin typeface="Palatino Linotype" pitchFamily="18" charset="0"/>
              </a:rPr>
              <a:t>distances</a:t>
            </a:r>
            <a:r>
              <a:rPr lang="es-MX" altLang="en-US" sz="2000" dirty="0">
                <a:latin typeface="Palatino Linotype" pitchFamily="18" charset="0"/>
              </a:rPr>
              <a:t> </a:t>
            </a:r>
            <a:r>
              <a:rPr lang="es-MX" altLang="en-US" sz="2000" dirty="0" err="1">
                <a:latin typeface="Palatino Linotype" pitchFamily="18" charset="0"/>
              </a:rPr>
              <a:t>on</a:t>
            </a:r>
            <a:r>
              <a:rPr lang="es-MX" altLang="en-US" sz="2000" dirty="0">
                <a:latin typeface="Palatino Linotype" pitchFamily="18" charset="0"/>
              </a:rPr>
              <a:t> </a:t>
            </a:r>
            <a:r>
              <a:rPr lang="es-MX" altLang="en-US" sz="2000" dirty="0" err="1">
                <a:latin typeface="Palatino Linotype" pitchFamily="18" charset="0"/>
              </a:rPr>
              <a:t>foot</a:t>
            </a:r>
            <a:endParaRPr lang="es-MX" altLang="en-US" sz="2000" dirty="0">
              <a:latin typeface="Palatino Linotype" pitchFamily="18" charset="0"/>
            </a:endParaRPr>
          </a:p>
          <a:p>
            <a:endParaRPr lang="es-MX" altLang="en-US" sz="2000" dirty="0">
              <a:latin typeface="Palatino Linotype" pitchFamily="18" charset="0"/>
            </a:endParaRPr>
          </a:p>
          <a:p>
            <a:r>
              <a:rPr lang="es-MX" altLang="en-US" sz="2400" dirty="0">
                <a:latin typeface="Palatino Linotype" pitchFamily="18" charset="0"/>
              </a:rPr>
              <a:t>International </a:t>
            </a:r>
            <a:r>
              <a:rPr lang="es-MX" altLang="en-US" sz="2400" dirty="0" err="1">
                <a:latin typeface="Palatino Linotype" pitchFamily="18" charset="0"/>
              </a:rPr>
              <a:t>Support</a:t>
            </a:r>
            <a:r>
              <a:rPr lang="es-MX" altLang="en-US" sz="2400" dirty="0">
                <a:latin typeface="Palatino Linotype" pitchFamily="18" charset="0"/>
              </a:rPr>
              <a:t> </a:t>
            </a:r>
            <a:endParaRPr lang="es-MX" altLang="en-US" sz="2000" dirty="0">
              <a:latin typeface="Palatino Linotype" pitchFamily="18" charset="0"/>
            </a:endParaRPr>
          </a:p>
          <a:p>
            <a:endParaRPr lang="es-MX" altLang="en-US" sz="2400" dirty="0">
              <a:latin typeface="Palatino Linotype" pitchFamily="18" charset="0"/>
            </a:endParaRPr>
          </a:p>
          <a:p>
            <a:endParaRPr lang="en-US" altLang="en-US" sz="2800" dirty="0">
              <a:latin typeface="Palatino Linotype" pitchFamily="18" charset="0"/>
            </a:endParaRPr>
          </a:p>
        </p:txBody>
      </p:sp>
      <p:pic>
        <p:nvPicPr>
          <p:cNvPr id="31759" name="Picture 15" descr="biblioteca-sfc"/>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9388" y="981075"/>
            <a:ext cx="4321175" cy="280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62" name="Picture 18" descr="promotora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79388" y="3860800"/>
            <a:ext cx="4321175" cy="280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27915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88913"/>
            <a:ext cx="8229600" cy="936625"/>
          </a:xfrm>
        </p:spPr>
        <p:txBody>
          <a:bodyPr/>
          <a:lstStyle/>
          <a:p>
            <a:r>
              <a:rPr lang="en-US" altLang="en-US" b="1">
                <a:latin typeface="Papyrus" pitchFamily="66" charset="0"/>
              </a:rPr>
              <a:t>January 1, 1994</a:t>
            </a:r>
          </a:p>
        </p:txBody>
      </p:sp>
      <p:sp>
        <p:nvSpPr>
          <p:cNvPr id="217092" name="Rectangle 4"/>
          <p:cNvSpPr>
            <a:spLocks noGrp="1" noChangeArrowheads="1"/>
          </p:cNvSpPr>
          <p:nvPr>
            <p:ph type="body" sz="half" idx="1"/>
          </p:nvPr>
        </p:nvSpPr>
        <p:spPr>
          <a:xfrm>
            <a:off x="179388" y="1052513"/>
            <a:ext cx="8785225" cy="2881312"/>
          </a:xfrm>
        </p:spPr>
        <p:txBody>
          <a:bodyPr>
            <a:normAutofit fontScale="92500" lnSpcReduction="10000"/>
          </a:bodyPr>
          <a:lstStyle/>
          <a:p>
            <a:r>
              <a:rPr lang="en-US" sz="2000" dirty="0"/>
              <a:t>The Zapatistas began their rebellion with a number of specific list of 11 demands: work, land, housing, food, health care, education, independence, freedom, democracy, justice, and peace.</a:t>
            </a:r>
          </a:p>
          <a:p>
            <a:r>
              <a:rPr lang="en-US" sz="2000" dirty="0"/>
              <a:t>The First Declaration from the </a:t>
            </a:r>
            <a:r>
              <a:rPr lang="en-US" sz="2000" dirty="0" err="1"/>
              <a:t>Lacandon</a:t>
            </a:r>
            <a:r>
              <a:rPr lang="en-US" sz="2000" dirty="0"/>
              <a:t> Jungle, issued on January 2, 1994, opens with the statement, "We are the product of 500 years of struggle." In addition, on that same date the Zapatistas issued a law about women's rights.</a:t>
            </a:r>
          </a:p>
          <a:p>
            <a:r>
              <a:rPr lang="en-US" sz="2000" dirty="0"/>
              <a:t>Over the last few years the demands and vision of the movement has deepened and matured. The most complete statement of their current position is available in a document known as The Sixth Declaration of the </a:t>
            </a:r>
            <a:r>
              <a:rPr lang="en-US" sz="2000" dirty="0" err="1"/>
              <a:t>Lacandon</a:t>
            </a:r>
            <a:r>
              <a:rPr lang="en-US" sz="2000" dirty="0"/>
              <a:t> Jungle</a:t>
            </a:r>
            <a:r>
              <a:rPr lang="en-US" sz="2000" dirty="0" smtClean="0"/>
              <a:t>.</a:t>
            </a:r>
          </a:p>
          <a:p>
            <a:pPr marL="0" indent="0">
              <a:buNone/>
            </a:pPr>
            <a:r>
              <a:rPr lang="en-US" sz="2000" dirty="0" smtClean="0"/>
              <a:t>(Schools for Chiapas – </a:t>
            </a:r>
            <a:r>
              <a:rPr lang="en-US" sz="2000" dirty="0" smtClean="0">
                <a:hlinkClick r:id="rId2"/>
              </a:rPr>
              <a:t>www.schoolsforchiapas.org</a:t>
            </a:r>
            <a:r>
              <a:rPr lang="en-US" sz="2000" dirty="0" smtClean="0"/>
              <a:t>)</a:t>
            </a:r>
          </a:p>
          <a:p>
            <a:pPr marL="0" indent="0">
              <a:buNone/>
            </a:pPr>
            <a:endParaRPr lang="en-US" sz="2000" dirty="0"/>
          </a:p>
          <a:p>
            <a:pPr>
              <a:lnSpc>
                <a:spcPct val="90000"/>
              </a:lnSpc>
              <a:buFont typeface="Wingdings" pitchFamily="2" charset="2"/>
              <a:buNone/>
            </a:pPr>
            <a:endParaRPr lang="en-US" altLang="en-US" sz="2000" dirty="0"/>
          </a:p>
        </p:txBody>
      </p:sp>
      <p:pic>
        <p:nvPicPr>
          <p:cNvPr id="217096" name="Picture 8" descr="O - mural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4114800"/>
            <a:ext cx="8785225" cy="2554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47729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Democracy Now! Report from Chiapas 20 years later (1994-2014)</a:t>
            </a:r>
            <a:endParaRPr lang="en-US" dirty="0"/>
          </a:p>
        </p:txBody>
      </p:sp>
      <p:sp>
        <p:nvSpPr>
          <p:cNvPr id="8" name="Content Placeholder 7"/>
          <p:cNvSpPr>
            <a:spLocks noGrp="1"/>
          </p:cNvSpPr>
          <p:nvPr>
            <p:ph idx="1"/>
          </p:nvPr>
        </p:nvSpPr>
        <p:spPr/>
        <p:txBody>
          <a:bodyPr/>
          <a:lstStyle/>
          <a:p>
            <a:endParaRPr lang="en-US" dirty="0" smtClean="0">
              <a:hlinkClick r:id="rId2"/>
            </a:endParaRPr>
          </a:p>
          <a:p>
            <a:endParaRPr lang="en-US" dirty="0">
              <a:hlinkClick r:id="rId2"/>
            </a:endParaRPr>
          </a:p>
          <a:p>
            <a:endParaRPr lang="en-US" dirty="0" smtClean="0">
              <a:hlinkClick r:id="rId2"/>
            </a:endParaRPr>
          </a:p>
          <a:p>
            <a:r>
              <a:rPr lang="en-US" dirty="0" smtClean="0">
                <a:hlinkClick r:id="rId2"/>
              </a:rPr>
              <a:t>http://www.youtube.com/watch?v=pTzC_QqSqwc</a:t>
            </a:r>
            <a:endParaRPr lang="en-US" dirty="0" smtClean="0"/>
          </a:p>
          <a:p>
            <a:endParaRPr lang="en-US" dirty="0"/>
          </a:p>
        </p:txBody>
      </p:sp>
    </p:spTree>
    <p:extLst>
      <p:ext uri="{BB962C8B-B14F-4D97-AF65-F5344CB8AC3E}">
        <p14:creationId xmlns:p14="http://schemas.microsoft.com/office/powerpoint/2010/main" val="16592154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850-Deco" panose="00000400000000000000" pitchFamily="2" charset="0"/>
              </a:rPr>
              <a:t>Music - </a:t>
            </a:r>
            <a:r>
              <a:rPr lang="en-US" dirty="0" err="1" smtClean="0">
                <a:latin typeface="A850-Deco" panose="00000400000000000000" pitchFamily="2" charset="0"/>
              </a:rPr>
              <a:t>Corridos</a:t>
            </a:r>
            <a:endParaRPr lang="en-US" dirty="0">
              <a:latin typeface="A850-Deco" panose="00000400000000000000" pitchFamily="2" charset="0"/>
            </a:endParaRPr>
          </a:p>
        </p:txBody>
      </p:sp>
      <p:sp>
        <p:nvSpPr>
          <p:cNvPr id="5" name="Text Placeholder 4"/>
          <p:cNvSpPr>
            <a:spLocks noGrp="1"/>
          </p:cNvSpPr>
          <p:nvPr>
            <p:ph type="body" sz="half" idx="3"/>
          </p:nvPr>
        </p:nvSpPr>
        <p:spPr>
          <a:xfrm>
            <a:off x="304800" y="1600200"/>
            <a:ext cx="8382000" cy="4495800"/>
          </a:xfrm>
        </p:spPr>
        <p:txBody>
          <a:bodyPr>
            <a:normAutofit fontScale="70000" lnSpcReduction="20000"/>
          </a:bodyPr>
          <a:lstStyle/>
          <a:p>
            <a:r>
              <a:rPr lang="en-US" dirty="0"/>
              <a:t>“</a:t>
            </a:r>
            <a:r>
              <a:rPr lang="en-US" dirty="0" err="1"/>
              <a:t>Corridos</a:t>
            </a:r>
            <a:r>
              <a:rPr lang="en-US" dirty="0"/>
              <a:t> spring from a long Mexican tradition of political and satirical music broadly diffused during the early 20th century Mexican revolution led by Emiliano Zapata.  </a:t>
            </a:r>
            <a:r>
              <a:rPr lang="en-US" dirty="0" err="1"/>
              <a:t>Corridos</a:t>
            </a:r>
            <a:r>
              <a:rPr lang="en-US" dirty="0"/>
              <a:t> are the most revolutionary of musical styles within the contemporary Zapatista movement.  This quintessential Mexican music is played at community festivals, on the ubiquitous Zapatista pirate radio stations, and within Mexican and international solidarity circles.  A guitar or accordion provides the lead melody line accompanied by a bass and rhythm guitar joined with two to four part vocal harmonies. Mexican </a:t>
            </a:r>
            <a:r>
              <a:rPr lang="en-US" dirty="0" err="1"/>
              <a:t>Corridos</a:t>
            </a:r>
            <a:r>
              <a:rPr lang="en-US" dirty="0"/>
              <a:t> tell a story in the form of a song often celebrating key dates and individuals within the social movements.  The passions of the 1994 insurrection sparked an explosion of songwriting in the </a:t>
            </a:r>
            <a:r>
              <a:rPr lang="en-US" dirty="0" err="1"/>
              <a:t>corrido</a:t>
            </a:r>
            <a:r>
              <a:rPr lang="en-US" dirty="0"/>
              <a:t> form that continues today ~ especially in autonomous Mayan communities.”</a:t>
            </a:r>
          </a:p>
          <a:p>
            <a:pPr marL="0" indent="0">
              <a:buNone/>
            </a:pPr>
            <a:endParaRPr lang="en-US" sz="2600" dirty="0" smtClean="0"/>
          </a:p>
          <a:p>
            <a:pPr marL="0" indent="0">
              <a:buNone/>
            </a:pPr>
            <a:r>
              <a:rPr lang="en-US" sz="2600" dirty="0"/>
              <a:t>	</a:t>
            </a:r>
            <a:r>
              <a:rPr lang="en-US" sz="2600" dirty="0" smtClean="0"/>
              <a:t>http</a:t>
            </a:r>
            <a:r>
              <a:rPr lang="en-US" sz="2600" dirty="0"/>
              <a:t>://www.schoolsforchiapas.org/english/store/catalog/896.html</a:t>
            </a:r>
          </a:p>
          <a:p>
            <a:endParaRPr lang="en-US" dirty="0"/>
          </a:p>
        </p:txBody>
      </p:sp>
    </p:spTree>
    <p:extLst>
      <p:ext uri="{BB962C8B-B14F-4D97-AF65-F5344CB8AC3E}">
        <p14:creationId xmlns:p14="http://schemas.microsoft.com/office/powerpoint/2010/main" val="22201970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063"/>
            <a:ext cx="366875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schoolsforchiapas.org/assets/catalog/902/harp_gui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58" y="1828800"/>
            <a:ext cx="5132342" cy="384925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33400" y="6172200"/>
            <a:ext cx="8305800" cy="276999"/>
          </a:xfrm>
          <a:prstGeom prst="rect">
            <a:avLst/>
          </a:prstGeom>
          <a:noFill/>
        </p:spPr>
        <p:txBody>
          <a:bodyPr wrap="square" rtlCol="0">
            <a:spAutoFit/>
          </a:bodyPr>
          <a:lstStyle/>
          <a:p>
            <a:r>
              <a:rPr lang="en-US" sz="1200" dirty="0" smtClean="0"/>
              <a:t>http://www.schoolsforchiapas.org/assets/catalog/902/harp_guitar.jpg</a:t>
            </a:r>
            <a:endParaRPr lang="en-US" sz="1200" dirty="0"/>
          </a:p>
        </p:txBody>
      </p:sp>
    </p:spTree>
    <p:extLst>
      <p:ext uri="{BB962C8B-B14F-4D97-AF65-F5344CB8AC3E}">
        <p14:creationId xmlns:p14="http://schemas.microsoft.com/office/powerpoint/2010/main" val="24284120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457200"/>
            <a:ext cx="8458200" cy="6215598"/>
          </a:xfrm>
          <a:prstGeom prst="rect">
            <a:avLst/>
          </a:prstGeom>
        </p:spPr>
        <p:txBody>
          <a:bodyPr wrap="square" numCol="3">
            <a:spAutoFit/>
          </a:bodyPr>
          <a:lstStyle/>
          <a:p>
            <a:r>
              <a:rPr lang="en-US" sz="1400" b="1" dirty="0" smtClean="0">
                <a:effectLst/>
                <a:ea typeface="MS Mincho"/>
              </a:rPr>
              <a:t>La Conquista </a:t>
            </a:r>
            <a:r>
              <a:rPr lang="en-US" sz="1400" b="1" dirty="0" err="1" smtClean="0">
                <a:effectLst/>
                <a:ea typeface="MS Mincho"/>
              </a:rPr>
              <a:t>por</a:t>
            </a:r>
            <a:r>
              <a:rPr lang="en-US" sz="1400" b="1" dirty="0" smtClean="0">
                <a:effectLst/>
                <a:ea typeface="MS Mincho"/>
              </a:rPr>
              <a:t> </a:t>
            </a:r>
            <a:r>
              <a:rPr lang="en-US" sz="1400" b="1" dirty="0" err="1" smtClean="0">
                <a:effectLst/>
                <a:ea typeface="MS Mincho"/>
              </a:rPr>
              <a:t>Grupo</a:t>
            </a:r>
            <a:r>
              <a:rPr lang="en-US" sz="1400" b="1" dirty="0" smtClean="0">
                <a:effectLst/>
                <a:ea typeface="MS Mincho"/>
              </a:rPr>
              <a:t> </a:t>
            </a:r>
            <a:r>
              <a:rPr lang="en-US" sz="1400" b="1" dirty="0" err="1" smtClean="0">
                <a:effectLst/>
                <a:ea typeface="MS Mincho"/>
              </a:rPr>
              <a:t>Liberación</a:t>
            </a:r>
            <a:endParaRPr lang="en-US" sz="1400" b="1" dirty="0" smtClean="0">
              <a:effectLst/>
              <a:ea typeface="MS Mincho"/>
            </a:endParaRPr>
          </a:p>
          <a:p>
            <a:endParaRPr lang="en-US" sz="1600" dirty="0">
              <a:ea typeface="MS Mincho"/>
            </a:endParaRPr>
          </a:p>
          <a:p>
            <a:endParaRPr lang="en-US" sz="1600" dirty="0" smtClean="0">
              <a:effectLst/>
              <a:ea typeface="MS Mincho"/>
            </a:endParaRPr>
          </a:p>
          <a:p>
            <a:r>
              <a:rPr lang="es-ES" sz="1600" dirty="0" smtClean="0">
                <a:effectLst/>
                <a:ea typeface="MS Mincho"/>
              </a:rPr>
              <a:t>Soy Chiapaneco </a:t>
            </a:r>
            <a:endParaRPr lang="en-US" sz="1600" dirty="0" smtClean="0">
              <a:effectLst/>
              <a:ea typeface="MS Mincho"/>
            </a:endParaRPr>
          </a:p>
          <a:p>
            <a:r>
              <a:rPr lang="es-ES" sz="1600" dirty="0" smtClean="0">
                <a:effectLst/>
                <a:ea typeface="MS Mincho"/>
              </a:rPr>
              <a:t>Y soy Zapatista</a:t>
            </a:r>
            <a:endParaRPr lang="en-US" sz="1600" dirty="0" smtClean="0">
              <a:effectLst/>
              <a:ea typeface="MS Mincho"/>
            </a:endParaRPr>
          </a:p>
          <a:p>
            <a:r>
              <a:rPr lang="es-ES" sz="1600" dirty="0" smtClean="0">
                <a:effectLst/>
                <a:ea typeface="MS Mincho"/>
              </a:rPr>
              <a:t>Tengo el orgullo </a:t>
            </a:r>
            <a:endParaRPr lang="en-US" sz="1600" dirty="0" smtClean="0">
              <a:effectLst/>
              <a:ea typeface="MS Mincho"/>
            </a:endParaRPr>
          </a:p>
          <a:p>
            <a:r>
              <a:rPr lang="es-ES" sz="1600" dirty="0" smtClean="0">
                <a:effectLst/>
                <a:ea typeface="MS Mincho"/>
              </a:rPr>
              <a:t>De ser de Aquí</a:t>
            </a:r>
            <a:endParaRPr lang="en-US" sz="1600" dirty="0" smtClean="0">
              <a:effectLst/>
              <a:ea typeface="MS Mincho"/>
            </a:endParaRPr>
          </a:p>
          <a:p>
            <a:r>
              <a:rPr lang="es-ES" sz="1600" dirty="0" smtClean="0">
                <a:effectLst/>
                <a:ea typeface="MS Mincho"/>
              </a:rPr>
              <a:t> </a:t>
            </a:r>
            <a:endParaRPr lang="en-US" sz="1600" dirty="0" smtClean="0">
              <a:effectLst/>
              <a:ea typeface="MS Mincho"/>
            </a:endParaRPr>
          </a:p>
          <a:p>
            <a:r>
              <a:rPr lang="es-ES" sz="1600" dirty="0" smtClean="0">
                <a:effectLst/>
                <a:ea typeface="MS Mincho"/>
              </a:rPr>
              <a:t>Soy descendiente</a:t>
            </a:r>
            <a:endParaRPr lang="en-US" sz="1600" dirty="0" smtClean="0">
              <a:effectLst/>
              <a:ea typeface="MS Mincho"/>
            </a:endParaRPr>
          </a:p>
          <a:p>
            <a:r>
              <a:rPr lang="es-ES" sz="1600" dirty="0" smtClean="0">
                <a:effectLst/>
                <a:ea typeface="MS Mincho"/>
              </a:rPr>
              <a:t>Del pueblo Maya</a:t>
            </a:r>
            <a:endParaRPr lang="en-US" sz="1600" dirty="0" smtClean="0">
              <a:effectLst/>
              <a:ea typeface="MS Mincho"/>
            </a:endParaRPr>
          </a:p>
          <a:p>
            <a:r>
              <a:rPr lang="es-ES" sz="1600" dirty="0" smtClean="0">
                <a:effectLst/>
                <a:ea typeface="MS Mincho"/>
              </a:rPr>
              <a:t>Raza bendita </a:t>
            </a:r>
            <a:endParaRPr lang="en-US" sz="1600" dirty="0" smtClean="0">
              <a:effectLst/>
              <a:ea typeface="MS Mincho"/>
            </a:endParaRPr>
          </a:p>
          <a:p>
            <a:r>
              <a:rPr lang="es-ES" sz="1600" dirty="0" smtClean="0">
                <a:effectLst/>
                <a:ea typeface="MS Mincho"/>
              </a:rPr>
              <a:t>De mi nación</a:t>
            </a:r>
            <a:endParaRPr lang="en-US" sz="1600" dirty="0" smtClean="0">
              <a:effectLst/>
              <a:ea typeface="MS Mincho"/>
            </a:endParaRPr>
          </a:p>
          <a:p>
            <a:r>
              <a:rPr lang="es-ES" sz="1600" dirty="0" smtClean="0">
                <a:effectLst/>
                <a:ea typeface="MS Mincho"/>
              </a:rPr>
              <a:t> </a:t>
            </a:r>
            <a:endParaRPr lang="en-US" sz="1600" dirty="0" smtClean="0">
              <a:effectLst/>
              <a:ea typeface="MS Mincho"/>
            </a:endParaRPr>
          </a:p>
          <a:p>
            <a:r>
              <a:rPr lang="es-ES" sz="1600" dirty="0" smtClean="0">
                <a:effectLst/>
                <a:ea typeface="MS Mincho"/>
              </a:rPr>
              <a:t>Quiero contarles </a:t>
            </a:r>
            <a:endParaRPr lang="en-US" sz="1600" dirty="0" smtClean="0">
              <a:effectLst/>
              <a:ea typeface="MS Mincho"/>
            </a:endParaRPr>
          </a:p>
          <a:p>
            <a:r>
              <a:rPr lang="es-ES" sz="1600" dirty="0" smtClean="0">
                <a:effectLst/>
                <a:ea typeface="MS Mincho"/>
              </a:rPr>
              <a:t>Nuestra historia</a:t>
            </a:r>
            <a:endParaRPr lang="en-US" sz="1600" dirty="0" smtClean="0">
              <a:effectLst/>
              <a:ea typeface="MS Mincho"/>
            </a:endParaRPr>
          </a:p>
          <a:p>
            <a:r>
              <a:rPr lang="es-ES" sz="1600" dirty="0" smtClean="0">
                <a:effectLst/>
                <a:ea typeface="MS Mincho"/>
              </a:rPr>
              <a:t>Quiero contarles</a:t>
            </a:r>
            <a:endParaRPr lang="en-US" sz="1600" dirty="0" smtClean="0">
              <a:effectLst/>
              <a:ea typeface="MS Mincho"/>
            </a:endParaRPr>
          </a:p>
          <a:p>
            <a:r>
              <a:rPr lang="es-ES" sz="1600" dirty="0" smtClean="0">
                <a:effectLst/>
                <a:ea typeface="MS Mincho"/>
              </a:rPr>
              <a:t>De la Nación</a:t>
            </a:r>
            <a:endParaRPr lang="en-US" sz="1600" dirty="0" smtClean="0">
              <a:effectLst/>
              <a:ea typeface="MS Mincho"/>
            </a:endParaRPr>
          </a:p>
          <a:p>
            <a:r>
              <a:rPr lang="es-ES" sz="1600" dirty="0" smtClean="0">
                <a:effectLst/>
                <a:ea typeface="MS Mincho"/>
              </a:rPr>
              <a:t> </a:t>
            </a:r>
            <a:endParaRPr lang="en-US" sz="1600" dirty="0" smtClean="0">
              <a:effectLst/>
              <a:ea typeface="MS Mincho"/>
            </a:endParaRPr>
          </a:p>
          <a:p>
            <a:r>
              <a:rPr lang="es-ES" sz="1600" dirty="0" smtClean="0">
                <a:effectLst/>
                <a:ea typeface="MS Mincho"/>
              </a:rPr>
              <a:t>Lo que ha pasado </a:t>
            </a:r>
            <a:endParaRPr lang="en-US" sz="1600" dirty="0" smtClean="0">
              <a:effectLst/>
              <a:ea typeface="MS Mincho"/>
            </a:endParaRPr>
          </a:p>
          <a:p>
            <a:r>
              <a:rPr lang="es-ES" sz="1600" dirty="0" smtClean="0">
                <a:effectLst/>
                <a:ea typeface="MS Mincho"/>
              </a:rPr>
              <a:t>En aquellos años</a:t>
            </a:r>
            <a:endParaRPr lang="en-US" sz="1600" dirty="0" smtClean="0">
              <a:effectLst/>
              <a:ea typeface="MS Mincho"/>
            </a:endParaRPr>
          </a:p>
          <a:p>
            <a:r>
              <a:rPr lang="es-ES" sz="1600" dirty="0" smtClean="0">
                <a:effectLst/>
                <a:ea typeface="MS Mincho"/>
              </a:rPr>
              <a:t>Cuando vinieron </a:t>
            </a:r>
            <a:endParaRPr lang="en-US" sz="1600" dirty="0" smtClean="0">
              <a:effectLst/>
              <a:ea typeface="MS Mincho"/>
            </a:endParaRPr>
          </a:p>
          <a:p>
            <a:r>
              <a:rPr lang="es-ES" sz="1600" dirty="0" smtClean="0">
                <a:effectLst/>
                <a:ea typeface="MS Mincho"/>
              </a:rPr>
              <a:t>A conquistar</a:t>
            </a:r>
          </a:p>
          <a:p>
            <a:endParaRPr lang="es-ES" sz="1600" dirty="0">
              <a:latin typeface="Times New Roman"/>
              <a:ea typeface="MS Mincho"/>
            </a:endParaRPr>
          </a:p>
          <a:p>
            <a:endParaRPr lang="es-ES" sz="1600" dirty="0" smtClean="0">
              <a:effectLst/>
              <a:latin typeface="Times New Roman"/>
              <a:ea typeface="MS Mincho"/>
            </a:endParaRPr>
          </a:p>
          <a:p>
            <a:endParaRPr lang="es-ES" sz="1600" dirty="0">
              <a:latin typeface="Times New Roman"/>
              <a:ea typeface="MS Mincho"/>
            </a:endParaRPr>
          </a:p>
          <a:p>
            <a:endParaRPr lang="es-ES" sz="1600" dirty="0" smtClean="0">
              <a:effectLst/>
              <a:latin typeface="Times New Roman"/>
              <a:ea typeface="MS Mincho"/>
            </a:endParaRPr>
          </a:p>
          <a:p>
            <a:endParaRPr lang="es-ES" sz="1600" dirty="0">
              <a:latin typeface="Times New Roman"/>
              <a:ea typeface="MS Mincho"/>
            </a:endParaRPr>
          </a:p>
          <a:p>
            <a:endParaRPr lang="es-ES" sz="1600" dirty="0" smtClean="0">
              <a:effectLst/>
              <a:latin typeface="Times New Roman"/>
              <a:ea typeface="MS Mincho"/>
            </a:endParaRPr>
          </a:p>
          <a:p>
            <a:r>
              <a:rPr lang="es-ES" dirty="0" smtClean="0">
                <a:effectLst/>
                <a:latin typeface="Times New Roman"/>
                <a:ea typeface="MS Mincho"/>
              </a:rPr>
              <a:t>		</a:t>
            </a:r>
            <a:endParaRPr lang="en-US" dirty="0">
              <a:effectLst/>
              <a:latin typeface="Times New Roman"/>
              <a:ea typeface="MS Mincho"/>
            </a:endParaRPr>
          </a:p>
        </p:txBody>
      </p:sp>
      <p:sp>
        <p:nvSpPr>
          <p:cNvPr id="8" name="Rectangle 7"/>
          <p:cNvSpPr/>
          <p:nvPr/>
        </p:nvSpPr>
        <p:spPr>
          <a:xfrm>
            <a:off x="2930434" y="457200"/>
            <a:ext cx="2209800" cy="6001643"/>
          </a:xfrm>
          <a:prstGeom prst="rect">
            <a:avLst/>
          </a:prstGeom>
        </p:spPr>
        <p:txBody>
          <a:bodyPr wrap="square">
            <a:spAutoFit/>
          </a:bodyPr>
          <a:lstStyle/>
          <a:p>
            <a:endParaRPr lang="es-ES" sz="1600" dirty="0" smtClean="0"/>
          </a:p>
          <a:p>
            <a:endParaRPr lang="es-ES" sz="1600" dirty="0" smtClean="0"/>
          </a:p>
          <a:p>
            <a:endParaRPr lang="es-ES" sz="1600" dirty="0"/>
          </a:p>
          <a:p>
            <a:r>
              <a:rPr lang="es-ES" sz="1600" dirty="0" smtClean="0"/>
              <a:t>Los </a:t>
            </a:r>
            <a:r>
              <a:rPr lang="es-ES" sz="1600" dirty="0"/>
              <a:t>pueblos Mayas</a:t>
            </a:r>
            <a:endParaRPr lang="en-US" sz="1600" dirty="0"/>
          </a:p>
          <a:p>
            <a:r>
              <a:rPr lang="es-ES" sz="1600" dirty="0"/>
              <a:t>Y su cultura</a:t>
            </a:r>
            <a:endParaRPr lang="en-US" sz="1600" dirty="0"/>
          </a:p>
          <a:p>
            <a:r>
              <a:rPr lang="es-ES" sz="1600" dirty="0"/>
              <a:t>Fueron destruidos</a:t>
            </a:r>
            <a:endParaRPr lang="en-US" sz="1600" dirty="0"/>
          </a:p>
          <a:p>
            <a:r>
              <a:rPr lang="es-ES" sz="1600" dirty="0"/>
              <a:t>Por la invasión</a:t>
            </a:r>
            <a:endParaRPr lang="en-US" sz="1600" dirty="0"/>
          </a:p>
          <a:p>
            <a:r>
              <a:rPr lang="es-ES" sz="1600" dirty="0"/>
              <a:t> </a:t>
            </a:r>
            <a:endParaRPr lang="en-US" sz="1600" dirty="0"/>
          </a:p>
          <a:p>
            <a:r>
              <a:rPr lang="es-ES" sz="1600" dirty="0"/>
              <a:t>Los españoles </a:t>
            </a:r>
            <a:endParaRPr lang="en-US" sz="1600" dirty="0"/>
          </a:p>
          <a:p>
            <a:r>
              <a:rPr lang="es-ES" sz="1600" dirty="0"/>
              <a:t>Conquistadores</a:t>
            </a:r>
            <a:endParaRPr lang="en-US" sz="1600" dirty="0"/>
          </a:p>
          <a:p>
            <a:r>
              <a:rPr lang="es-ES" sz="1600" dirty="0"/>
              <a:t>Esclavizaron </a:t>
            </a:r>
            <a:endParaRPr lang="en-US" sz="1600" dirty="0"/>
          </a:p>
          <a:p>
            <a:r>
              <a:rPr lang="es-ES" sz="1600" dirty="0"/>
              <a:t>A la </a:t>
            </a:r>
            <a:r>
              <a:rPr lang="es-ES" sz="1600" dirty="0" smtClean="0"/>
              <a:t>nación</a:t>
            </a:r>
            <a:endParaRPr lang="en-US" sz="1600" dirty="0" smtClean="0"/>
          </a:p>
          <a:p>
            <a:r>
              <a:rPr lang="es-ES" sz="1600" dirty="0"/>
              <a:t> </a:t>
            </a:r>
            <a:endParaRPr lang="en-US" sz="1600" dirty="0"/>
          </a:p>
          <a:p>
            <a:r>
              <a:rPr lang="es-ES" sz="1600" dirty="0"/>
              <a:t>Tres cientos años</a:t>
            </a:r>
            <a:endParaRPr lang="en-US" sz="1600" dirty="0"/>
          </a:p>
          <a:p>
            <a:r>
              <a:rPr lang="es-ES" sz="1600" dirty="0"/>
              <a:t>De ser esclavos</a:t>
            </a:r>
            <a:endParaRPr lang="en-US" sz="1600" dirty="0"/>
          </a:p>
          <a:p>
            <a:r>
              <a:rPr lang="es-ES" sz="1600" dirty="0"/>
              <a:t>Cuando Hidalgo </a:t>
            </a:r>
            <a:endParaRPr lang="en-US" sz="1600" dirty="0"/>
          </a:p>
          <a:p>
            <a:r>
              <a:rPr lang="es-ES" sz="1600" dirty="0"/>
              <a:t>Se levantó</a:t>
            </a:r>
            <a:endParaRPr lang="en-US" sz="1600" dirty="0"/>
          </a:p>
          <a:p>
            <a:r>
              <a:rPr lang="es-ES" sz="1600" dirty="0"/>
              <a:t> </a:t>
            </a:r>
            <a:endParaRPr lang="en-US" sz="1600" dirty="0"/>
          </a:p>
          <a:p>
            <a:r>
              <a:rPr lang="es-ES" sz="1600" dirty="0"/>
              <a:t>Lleva los indios </a:t>
            </a:r>
            <a:endParaRPr lang="en-US" sz="1600" dirty="0"/>
          </a:p>
          <a:p>
            <a:r>
              <a:rPr lang="es-ES" sz="1600" dirty="0"/>
              <a:t>A luchar</a:t>
            </a:r>
            <a:endParaRPr lang="en-US" sz="1600" dirty="0"/>
          </a:p>
          <a:p>
            <a:r>
              <a:rPr lang="es-ES" sz="1600" dirty="0"/>
              <a:t>Por independencia</a:t>
            </a:r>
            <a:endParaRPr lang="en-US" sz="1600" dirty="0"/>
          </a:p>
          <a:p>
            <a:r>
              <a:rPr lang="es-ES" sz="1600" dirty="0"/>
              <a:t>Y por </a:t>
            </a:r>
            <a:r>
              <a:rPr lang="es-ES" sz="1600" dirty="0" smtClean="0"/>
              <a:t>libertad</a:t>
            </a:r>
          </a:p>
          <a:p>
            <a:endParaRPr lang="es-ES" sz="1600" dirty="0"/>
          </a:p>
          <a:p>
            <a:endParaRPr lang="en-US" sz="1600" dirty="0"/>
          </a:p>
        </p:txBody>
      </p:sp>
      <p:sp>
        <p:nvSpPr>
          <p:cNvPr id="9" name="Rectangle 8"/>
          <p:cNvSpPr/>
          <p:nvPr/>
        </p:nvSpPr>
        <p:spPr>
          <a:xfrm>
            <a:off x="5486400" y="609600"/>
            <a:ext cx="2895600" cy="6063198"/>
          </a:xfrm>
          <a:prstGeom prst="rect">
            <a:avLst/>
          </a:prstGeom>
        </p:spPr>
        <p:txBody>
          <a:bodyPr wrap="square">
            <a:spAutoFit/>
          </a:bodyPr>
          <a:lstStyle/>
          <a:p>
            <a:pPr lvl="0"/>
            <a:r>
              <a:rPr lang="es-ES" sz="1600" dirty="0" smtClean="0">
                <a:solidFill>
                  <a:srgbClr val="FFFFFF"/>
                </a:solidFill>
                <a:ea typeface="MS Mincho"/>
              </a:rPr>
              <a:t>En </a:t>
            </a:r>
            <a:r>
              <a:rPr lang="es-ES" sz="1600" dirty="0">
                <a:solidFill>
                  <a:srgbClr val="FFFFFF"/>
                </a:solidFill>
                <a:ea typeface="MS Mincho"/>
              </a:rPr>
              <a:t>quinientos años </a:t>
            </a:r>
            <a:endParaRPr lang="en-US" sz="1600" dirty="0">
              <a:solidFill>
                <a:srgbClr val="FFFFFF"/>
              </a:solidFill>
              <a:ea typeface="MS Mincho"/>
            </a:endParaRPr>
          </a:p>
          <a:p>
            <a:pPr lvl="0"/>
            <a:r>
              <a:rPr lang="es-ES" sz="1600" dirty="0">
                <a:solidFill>
                  <a:srgbClr val="FFFFFF"/>
                </a:solidFill>
                <a:ea typeface="MS Mincho"/>
              </a:rPr>
              <a:t>No se terminan</a:t>
            </a:r>
            <a:endParaRPr lang="en-US" sz="1600" dirty="0">
              <a:solidFill>
                <a:srgbClr val="FFFFFF"/>
              </a:solidFill>
              <a:ea typeface="MS Mincho"/>
            </a:endParaRPr>
          </a:p>
          <a:p>
            <a:pPr lvl="0"/>
            <a:r>
              <a:rPr lang="es-ES" sz="1600" dirty="0">
                <a:solidFill>
                  <a:srgbClr val="FFFFFF"/>
                </a:solidFill>
                <a:ea typeface="MS Mincho"/>
              </a:rPr>
              <a:t>Esta injusticia </a:t>
            </a:r>
            <a:endParaRPr lang="en-US" sz="1600" dirty="0">
              <a:solidFill>
                <a:srgbClr val="FFFFFF"/>
              </a:solidFill>
              <a:ea typeface="MS Mincho"/>
            </a:endParaRPr>
          </a:p>
          <a:p>
            <a:pPr lvl="0"/>
            <a:r>
              <a:rPr lang="es-ES" sz="1600" dirty="0">
                <a:solidFill>
                  <a:srgbClr val="FFFFFF"/>
                </a:solidFill>
                <a:ea typeface="MS Mincho"/>
              </a:rPr>
              <a:t>Y la maldad</a:t>
            </a:r>
            <a:endParaRPr lang="en-US" sz="1600" dirty="0">
              <a:solidFill>
                <a:srgbClr val="FFFFFF"/>
              </a:solidFill>
              <a:ea typeface="MS Mincho"/>
            </a:endParaRPr>
          </a:p>
          <a:p>
            <a:endParaRPr lang="en-US" dirty="0" smtClean="0">
              <a:effectLst/>
              <a:ea typeface="MS Mincho"/>
            </a:endParaRPr>
          </a:p>
          <a:p>
            <a:r>
              <a:rPr lang="es-ES" sz="1600" dirty="0" smtClean="0">
                <a:effectLst/>
                <a:ea typeface="MS Mincho"/>
              </a:rPr>
              <a:t>Los pueblos Mayas</a:t>
            </a:r>
            <a:endParaRPr lang="en-US" sz="1600" dirty="0" smtClean="0">
              <a:effectLst/>
              <a:ea typeface="MS Mincho"/>
            </a:endParaRPr>
          </a:p>
          <a:p>
            <a:r>
              <a:rPr lang="es-ES" sz="1600" dirty="0" smtClean="0">
                <a:effectLst/>
                <a:ea typeface="MS Mincho"/>
              </a:rPr>
              <a:t>Viven injusticia</a:t>
            </a:r>
            <a:endParaRPr lang="en-US" sz="1600" dirty="0" smtClean="0">
              <a:effectLst/>
              <a:ea typeface="MS Mincho"/>
            </a:endParaRPr>
          </a:p>
          <a:p>
            <a:r>
              <a:rPr lang="es-ES" sz="1600" dirty="0" smtClean="0">
                <a:effectLst/>
                <a:ea typeface="MS Mincho"/>
              </a:rPr>
              <a:t>Hambre, miseria </a:t>
            </a:r>
            <a:endParaRPr lang="en-US" sz="1600" dirty="0" smtClean="0">
              <a:effectLst/>
              <a:ea typeface="MS Mincho"/>
            </a:endParaRPr>
          </a:p>
          <a:p>
            <a:r>
              <a:rPr lang="es-ES" sz="1600" dirty="0" smtClean="0">
                <a:effectLst/>
                <a:ea typeface="MS Mincho"/>
              </a:rPr>
              <a:t>Y enfermedad</a:t>
            </a:r>
            <a:endParaRPr lang="en-US" sz="1600" dirty="0" smtClean="0">
              <a:effectLst/>
              <a:ea typeface="MS Mincho"/>
            </a:endParaRPr>
          </a:p>
          <a:p>
            <a:r>
              <a:rPr lang="es-ES" sz="1600" dirty="0" smtClean="0">
                <a:effectLst/>
                <a:ea typeface="MS Mincho"/>
              </a:rPr>
              <a:t> </a:t>
            </a:r>
            <a:endParaRPr lang="en-US" sz="1600" dirty="0" smtClean="0">
              <a:effectLst/>
              <a:ea typeface="MS Mincho"/>
            </a:endParaRPr>
          </a:p>
          <a:p>
            <a:r>
              <a:rPr lang="es-ES" sz="1600" dirty="0" smtClean="0">
                <a:effectLst/>
                <a:ea typeface="MS Mincho"/>
              </a:rPr>
              <a:t>Somos Tzotziles</a:t>
            </a:r>
            <a:endParaRPr lang="en-US" sz="1600" dirty="0" smtClean="0">
              <a:effectLst/>
              <a:ea typeface="MS Mincho"/>
            </a:endParaRPr>
          </a:p>
          <a:p>
            <a:r>
              <a:rPr lang="es-ES" sz="1600" dirty="0" smtClean="0">
                <a:effectLst/>
                <a:ea typeface="MS Mincho"/>
              </a:rPr>
              <a:t>Y Tojolabales</a:t>
            </a:r>
            <a:endParaRPr lang="en-US" sz="1600" dirty="0" smtClean="0">
              <a:effectLst/>
              <a:ea typeface="MS Mincho"/>
            </a:endParaRPr>
          </a:p>
          <a:p>
            <a:r>
              <a:rPr lang="es-ES" sz="1600" dirty="0" smtClean="0">
                <a:effectLst/>
                <a:ea typeface="MS Mincho"/>
              </a:rPr>
              <a:t>Somos Tzeltales</a:t>
            </a:r>
            <a:endParaRPr lang="en-US" sz="1600" dirty="0" smtClean="0">
              <a:effectLst/>
              <a:ea typeface="MS Mincho"/>
            </a:endParaRPr>
          </a:p>
          <a:p>
            <a:r>
              <a:rPr lang="es-ES" sz="1600" dirty="0" smtClean="0">
                <a:effectLst/>
                <a:ea typeface="MS Mincho"/>
              </a:rPr>
              <a:t>Y Chol también</a:t>
            </a:r>
            <a:endParaRPr lang="en-US" sz="1600" dirty="0" smtClean="0">
              <a:effectLst/>
              <a:ea typeface="MS Mincho"/>
            </a:endParaRPr>
          </a:p>
          <a:p>
            <a:r>
              <a:rPr lang="es-ES" sz="1600" dirty="0" smtClean="0">
                <a:effectLst/>
                <a:ea typeface="MS Mincho"/>
              </a:rPr>
              <a:t> </a:t>
            </a:r>
            <a:endParaRPr lang="en-US" sz="1600" dirty="0" smtClean="0">
              <a:effectLst/>
              <a:ea typeface="MS Mincho"/>
            </a:endParaRPr>
          </a:p>
          <a:p>
            <a:r>
              <a:rPr lang="es-ES" sz="1600" dirty="0" smtClean="0">
                <a:effectLst/>
                <a:ea typeface="MS Mincho"/>
              </a:rPr>
              <a:t>Soy Chiapaneco</a:t>
            </a:r>
            <a:endParaRPr lang="en-US" sz="1600" dirty="0" smtClean="0">
              <a:effectLst/>
              <a:ea typeface="MS Mincho"/>
            </a:endParaRPr>
          </a:p>
          <a:p>
            <a:r>
              <a:rPr lang="es-ES" sz="1600" dirty="0" smtClean="0">
                <a:effectLst/>
                <a:ea typeface="MS Mincho"/>
              </a:rPr>
              <a:t>Y soy Zapatista</a:t>
            </a:r>
            <a:endParaRPr lang="en-US" sz="1600" dirty="0" smtClean="0">
              <a:effectLst/>
              <a:ea typeface="MS Mincho"/>
            </a:endParaRPr>
          </a:p>
          <a:p>
            <a:r>
              <a:rPr lang="es-ES" sz="1600" dirty="0" smtClean="0">
                <a:effectLst/>
                <a:ea typeface="MS Mincho"/>
              </a:rPr>
              <a:t>Tengo el orgullo </a:t>
            </a:r>
            <a:endParaRPr lang="en-US" sz="1600" dirty="0" smtClean="0">
              <a:effectLst/>
              <a:ea typeface="MS Mincho"/>
            </a:endParaRPr>
          </a:p>
          <a:p>
            <a:r>
              <a:rPr lang="es-ES" sz="1600" dirty="0" smtClean="0">
                <a:effectLst/>
                <a:ea typeface="MS Mincho"/>
              </a:rPr>
              <a:t>De ser de aquí</a:t>
            </a:r>
            <a:endParaRPr lang="en-US" sz="1600" dirty="0" smtClean="0">
              <a:effectLst/>
              <a:ea typeface="MS Mincho"/>
            </a:endParaRPr>
          </a:p>
          <a:p>
            <a:r>
              <a:rPr lang="es-ES" sz="1600" dirty="0" smtClean="0">
                <a:effectLst/>
                <a:ea typeface="MS Mincho"/>
              </a:rPr>
              <a:t> </a:t>
            </a:r>
            <a:endParaRPr lang="en-US" sz="1600" dirty="0" smtClean="0">
              <a:effectLst/>
              <a:ea typeface="MS Mincho"/>
            </a:endParaRPr>
          </a:p>
          <a:p>
            <a:r>
              <a:rPr lang="es-ES" sz="1600" dirty="0" smtClean="0">
                <a:effectLst/>
                <a:ea typeface="MS Mincho"/>
              </a:rPr>
              <a:t>Soy descendiente</a:t>
            </a:r>
            <a:endParaRPr lang="en-US" sz="1600" dirty="0" smtClean="0">
              <a:effectLst/>
              <a:ea typeface="MS Mincho"/>
            </a:endParaRPr>
          </a:p>
          <a:p>
            <a:r>
              <a:rPr lang="es-ES" sz="1600" dirty="0" smtClean="0">
                <a:effectLst/>
                <a:ea typeface="MS Mincho"/>
              </a:rPr>
              <a:t>Del pueblo Maya</a:t>
            </a:r>
            <a:endParaRPr lang="en-US" sz="1600" dirty="0" smtClean="0">
              <a:effectLst/>
              <a:ea typeface="MS Mincho"/>
            </a:endParaRPr>
          </a:p>
          <a:p>
            <a:r>
              <a:rPr lang="es-ES" sz="1600" dirty="0" smtClean="0">
                <a:effectLst/>
                <a:ea typeface="MS Mincho"/>
              </a:rPr>
              <a:t>Raza bendita</a:t>
            </a:r>
            <a:endParaRPr lang="en-US" sz="1600" dirty="0" smtClean="0">
              <a:effectLst/>
              <a:ea typeface="MS Mincho"/>
            </a:endParaRPr>
          </a:p>
          <a:p>
            <a:r>
              <a:rPr lang="es-ES" sz="1600" dirty="0" smtClean="0">
                <a:effectLst/>
                <a:ea typeface="MS Mincho"/>
              </a:rPr>
              <a:t>De la nación</a:t>
            </a:r>
            <a:endParaRPr lang="en-US" sz="1600" dirty="0">
              <a:effectLst/>
              <a:ea typeface="MS Mincho"/>
            </a:endParaRPr>
          </a:p>
        </p:txBody>
      </p:sp>
    </p:spTree>
    <p:extLst>
      <p:ext uri="{BB962C8B-B14F-4D97-AF65-F5344CB8AC3E}">
        <p14:creationId xmlns:p14="http://schemas.microsoft.com/office/powerpoint/2010/main" val="35050924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74638"/>
            <a:ext cx="8229600" cy="868362"/>
          </a:xfrm>
        </p:spPr>
        <p:txBody>
          <a:bodyPr>
            <a:normAutofit/>
          </a:bodyPr>
          <a:lstStyle/>
          <a:p>
            <a:r>
              <a:rPr lang="en-US" altLang="en-US" sz="3200" dirty="0">
                <a:latin typeface="Book Antiqua" pitchFamily="18" charset="0"/>
                <a:ea typeface="Batang" pitchFamily="18" charset="-127"/>
                <a:cs typeface="JasmineUPC" pitchFamily="18" charset="-34"/>
              </a:rPr>
              <a:t>for more </a:t>
            </a:r>
            <a:r>
              <a:rPr lang="en-US" altLang="en-US" sz="3200" dirty="0" smtClean="0">
                <a:latin typeface="Book Antiqua" pitchFamily="18" charset="0"/>
                <a:ea typeface="Batang" pitchFamily="18" charset="-127"/>
                <a:cs typeface="JasmineUPC" pitchFamily="18" charset="-34"/>
              </a:rPr>
              <a:t>information / additional resources</a:t>
            </a:r>
            <a:endParaRPr lang="en-US" altLang="en-US" sz="3200" dirty="0">
              <a:latin typeface="Book Antiqua" pitchFamily="18" charset="0"/>
              <a:ea typeface="Batang" pitchFamily="18" charset="-127"/>
              <a:cs typeface="JasmineUPC" pitchFamily="18" charset="-34"/>
            </a:endParaRPr>
          </a:p>
        </p:txBody>
      </p:sp>
      <p:sp>
        <p:nvSpPr>
          <p:cNvPr id="228355" name="Rectangle 3"/>
          <p:cNvSpPr>
            <a:spLocks noGrp="1" noChangeArrowheads="1"/>
          </p:cNvSpPr>
          <p:nvPr>
            <p:ph type="body" idx="1"/>
          </p:nvPr>
        </p:nvSpPr>
        <p:spPr>
          <a:xfrm>
            <a:off x="457200" y="1066800"/>
            <a:ext cx="8229600" cy="5638800"/>
          </a:xfrm>
        </p:spPr>
        <p:txBody>
          <a:bodyPr>
            <a:normAutofit/>
          </a:bodyPr>
          <a:lstStyle/>
          <a:p>
            <a:pPr marL="0" indent="0">
              <a:buNone/>
            </a:pPr>
            <a:r>
              <a:rPr lang="en-US" altLang="en-US" sz="2000" dirty="0" smtClean="0"/>
              <a:t>Zapatistas</a:t>
            </a:r>
            <a:endParaRPr lang="en-US" altLang="en-US" sz="2000" dirty="0">
              <a:hlinkClick r:id="rId2"/>
            </a:endParaRPr>
          </a:p>
          <a:p>
            <a:r>
              <a:rPr lang="en-US" altLang="en-US" sz="2000" dirty="0">
                <a:hlinkClick r:id="rId2"/>
              </a:rPr>
              <a:t>http://enlacezapatista.ezln.org.mx/</a:t>
            </a:r>
          </a:p>
          <a:p>
            <a:r>
              <a:rPr lang="en-US" altLang="en-US" sz="2000" dirty="0">
                <a:hlinkClick r:id="rId2"/>
              </a:rPr>
              <a:t>www.schoolsforchiapas.org</a:t>
            </a:r>
            <a:endParaRPr lang="en-US" altLang="en-US" sz="2000" dirty="0"/>
          </a:p>
          <a:p>
            <a:r>
              <a:rPr lang="en-US" altLang="en-US" sz="2000" dirty="0"/>
              <a:t>http://www.seattleglobaljustice.org/2014/01/nafta-zapatista-uprising-20-years/</a:t>
            </a:r>
          </a:p>
          <a:p>
            <a:r>
              <a:rPr lang="en-US" altLang="en-US" sz="2000" dirty="0">
                <a:hlinkClick r:id="rId3"/>
              </a:rPr>
              <a:t>www.mexicosolidarity.org</a:t>
            </a:r>
            <a:endParaRPr lang="en-US" altLang="en-US" sz="2000" dirty="0"/>
          </a:p>
          <a:p>
            <a:r>
              <a:rPr lang="en-US" altLang="en-US" sz="2000" dirty="0" smtClean="0">
                <a:hlinkClick r:id="rId4"/>
              </a:rPr>
              <a:t>www.revistarebeldia.org</a:t>
            </a:r>
            <a:endParaRPr lang="en-US" altLang="en-US" sz="2000" dirty="0" smtClean="0"/>
          </a:p>
          <a:p>
            <a:pPr marL="0" indent="0">
              <a:buNone/>
            </a:pPr>
            <a:endParaRPr lang="en-US" altLang="en-US" sz="2000" dirty="0"/>
          </a:p>
          <a:p>
            <a:pPr>
              <a:buFont typeface="Wingdings" pitchFamily="2" charset="2"/>
              <a:buNone/>
            </a:pPr>
            <a:r>
              <a:rPr lang="en-US" altLang="en-US" sz="2000" dirty="0" err="1"/>
              <a:t>Corridos</a:t>
            </a:r>
            <a:r>
              <a:rPr lang="en-US" altLang="en-US" sz="2000" dirty="0"/>
              <a:t>:</a:t>
            </a:r>
          </a:p>
          <a:p>
            <a:r>
              <a:rPr lang="en-US" altLang="en-US" sz="2000" dirty="0">
                <a:hlinkClick r:id="rId5"/>
              </a:rPr>
              <a:t>http://www.corridos.org</a:t>
            </a:r>
            <a:r>
              <a:rPr lang="en-US" altLang="en-US" sz="2000" dirty="0" smtClean="0">
                <a:hlinkClick r:id="rId5"/>
              </a:rPr>
              <a:t>/</a:t>
            </a:r>
            <a:endParaRPr lang="en-US" altLang="en-US" sz="2000" dirty="0"/>
          </a:p>
          <a:p>
            <a:r>
              <a:rPr lang="en-US" sz="2000" i="1" dirty="0"/>
              <a:t>With His Pistol in His Hand: A border ballad and its hero</a:t>
            </a:r>
            <a:r>
              <a:rPr lang="en-US" sz="2000" dirty="0"/>
              <a:t> by </a:t>
            </a:r>
            <a:r>
              <a:rPr lang="en-US" sz="2000" dirty="0" err="1"/>
              <a:t>Américo</a:t>
            </a:r>
            <a:r>
              <a:rPr lang="en-US" sz="2000" dirty="0"/>
              <a:t> Paredes. (University of Texas Press, 1998</a:t>
            </a:r>
            <a:r>
              <a:rPr lang="en-US" sz="2000" dirty="0" smtClean="0"/>
              <a:t>.)</a:t>
            </a:r>
          </a:p>
          <a:p>
            <a:r>
              <a:rPr lang="en-US" sz="2000" dirty="0"/>
              <a:t>http://www.schoolsforchiapas.org/english/projects/schools-of-hope/mayan-music.html</a:t>
            </a:r>
            <a:endParaRPr lang="en-US" sz="2000" dirty="0" smtClean="0"/>
          </a:p>
        </p:txBody>
      </p:sp>
    </p:spTree>
    <p:extLst>
      <p:ext uri="{BB962C8B-B14F-4D97-AF65-F5344CB8AC3E}">
        <p14:creationId xmlns:p14="http://schemas.microsoft.com/office/powerpoint/2010/main" val="14175466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en-US"/>
              <a:t>Photos:</a:t>
            </a:r>
          </a:p>
        </p:txBody>
      </p:sp>
      <p:sp>
        <p:nvSpPr>
          <p:cNvPr id="229379" name="Rectangle 3"/>
          <p:cNvSpPr>
            <a:spLocks noGrp="1" noChangeArrowheads="1"/>
          </p:cNvSpPr>
          <p:nvPr>
            <p:ph type="body" idx="1"/>
          </p:nvPr>
        </p:nvSpPr>
        <p:spPr/>
        <p:txBody>
          <a:bodyPr/>
          <a:lstStyle/>
          <a:p>
            <a:r>
              <a:rPr lang="en-US" altLang="en-US" dirty="0">
                <a:hlinkClick r:id="rId2"/>
              </a:rPr>
              <a:t>www.schoolsforchiapas.org</a:t>
            </a:r>
            <a:endParaRPr lang="en-US" altLang="en-US" dirty="0"/>
          </a:p>
          <a:p>
            <a:r>
              <a:rPr lang="en-US" altLang="en-US" dirty="0">
                <a:hlinkClick r:id="rId3"/>
              </a:rPr>
              <a:t>www.fzln.org.mx</a:t>
            </a:r>
            <a:endParaRPr lang="en-US" altLang="en-US" dirty="0"/>
          </a:p>
          <a:p>
            <a:r>
              <a:rPr lang="en-US" altLang="en-US" dirty="0">
                <a:hlinkClick r:id="rId4"/>
              </a:rPr>
              <a:t>www.ciepac.org</a:t>
            </a:r>
            <a:endParaRPr lang="en-US" altLang="en-US" dirty="0"/>
          </a:p>
          <a:p>
            <a:r>
              <a:rPr lang="en-US" altLang="en-US" dirty="0" smtClean="0">
                <a:hlinkClick r:id="rId5"/>
              </a:rPr>
              <a:t>www.axisoflogic.com</a:t>
            </a:r>
            <a:endParaRPr lang="en-US" altLang="en-US" dirty="0" smtClean="0"/>
          </a:p>
          <a:p>
            <a:r>
              <a:rPr lang="en-US" altLang="en-US" dirty="0" smtClean="0"/>
              <a:t>Personal collection – R. Davidson</a:t>
            </a:r>
            <a:endParaRPr lang="en-US" altLang="en-US" dirty="0"/>
          </a:p>
          <a:p>
            <a:pPr>
              <a:buFont typeface="Wingdings" pitchFamily="2" charset="2"/>
              <a:buNone/>
            </a:pPr>
            <a:endParaRPr lang="en-US" altLang="en-US" dirty="0">
              <a:solidFill>
                <a:srgbClr val="FF0000"/>
              </a:solidFill>
            </a:endParaRPr>
          </a:p>
          <a:p>
            <a:pPr>
              <a:buFont typeface="Wingdings" pitchFamily="2" charset="2"/>
              <a:buNone/>
            </a:pPr>
            <a:endParaRPr lang="en-US" altLang="en-US" dirty="0"/>
          </a:p>
          <a:p>
            <a:pPr>
              <a:buFont typeface="Wingdings" pitchFamily="2" charset="2"/>
              <a:buNone/>
            </a:pPr>
            <a:endParaRPr lang="en-US" altLang="en-US" dirty="0"/>
          </a:p>
        </p:txBody>
      </p:sp>
    </p:spTree>
    <p:extLst>
      <p:ext uri="{BB962C8B-B14F-4D97-AF65-F5344CB8AC3E}">
        <p14:creationId xmlns:p14="http://schemas.microsoft.com/office/powerpoint/2010/main" val="3498454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p:cTn id="7" dur="15000" fill="hold"/>
                                        <p:tgtEl>
                                          <p:spTgt spid="229378"/>
                                        </p:tgtEl>
                                        <p:attrNameLst>
                                          <p:attrName>ppt_x</p:attrName>
                                        </p:attrNameLst>
                                      </p:cBhvr>
                                      <p:tavLst>
                                        <p:tav tm="0">
                                          <p:val>
                                            <p:strVal val="#ppt_x"/>
                                          </p:val>
                                        </p:tav>
                                        <p:tav tm="100000">
                                          <p:val>
                                            <p:strVal val="#ppt_x"/>
                                          </p:val>
                                        </p:tav>
                                      </p:tavLst>
                                    </p:anim>
                                    <p:anim calcmode="lin" valueType="num">
                                      <p:cBhvr>
                                        <p:cTn id="8" dur="15000" fill="hold"/>
                                        <p:tgtEl>
                                          <p:spTgt spid="229378"/>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229379">
                                            <p:txEl>
                                              <p:pRg st="0" end="0"/>
                                            </p:txEl>
                                          </p:spTgt>
                                        </p:tgtEl>
                                        <p:attrNameLst>
                                          <p:attrName>style.visibility</p:attrName>
                                        </p:attrNameLst>
                                      </p:cBhvr>
                                      <p:to>
                                        <p:strVal val="visible"/>
                                      </p:to>
                                    </p:set>
                                    <p:anim calcmode="lin" valueType="num">
                                      <p:cBhvr>
                                        <p:cTn id="11" dur="15000" fill="hold"/>
                                        <p:tgtEl>
                                          <p:spTgt spid="229379">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229379">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229379">
                                            <p:txEl>
                                              <p:pRg st="1" end="1"/>
                                            </p:txEl>
                                          </p:spTgt>
                                        </p:tgtEl>
                                        <p:attrNameLst>
                                          <p:attrName>style.visibility</p:attrName>
                                        </p:attrNameLst>
                                      </p:cBhvr>
                                      <p:to>
                                        <p:strVal val="visible"/>
                                      </p:to>
                                    </p:set>
                                    <p:anim calcmode="lin" valueType="num">
                                      <p:cBhvr>
                                        <p:cTn id="15" dur="15000" fill="hold"/>
                                        <p:tgtEl>
                                          <p:spTgt spid="229379">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229379">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229379">
                                            <p:txEl>
                                              <p:pRg st="2" end="2"/>
                                            </p:txEl>
                                          </p:spTgt>
                                        </p:tgtEl>
                                        <p:attrNameLst>
                                          <p:attrName>style.visibility</p:attrName>
                                        </p:attrNameLst>
                                      </p:cBhvr>
                                      <p:to>
                                        <p:strVal val="visible"/>
                                      </p:to>
                                    </p:set>
                                    <p:anim calcmode="lin" valueType="num">
                                      <p:cBhvr>
                                        <p:cTn id="19" dur="15000" fill="hold"/>
                                        <p:tgtEl>
                                          <p:spTgt spid="229379">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229379">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229379">
                                            <p:txEl>
                                              <p:pRg st="3" end="3"/>
                                            </p:txEl>
                                          </p:spTgt>
                                        </p:tgtEl>
                                        <p:attrNameLst>
                                          <p:attrName>style.visibility</p:attrName>
                                        </p:attrNameLst>
                                      </p:cBhvr>
                                      <p:to>
                                        <p:strVal val="visible"/>
                                      </p:to>
                                    </p:set>
                                    <p:anim calcmode="lin" valueType="num">
                                      <p:cBhvr>
                                        <p:cTn id="23" dur="15000" fill="hold"/>
                                        <p:tgtEl>
                                          <p:spTgt spid="229379">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229379">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229379">
                                            <p:txEl>
                                              <p:pRg st="4" end="4"/>
                                            </p:txEl>
                                          </p:spTgt>
                                        </p:tgtEl>
                                        <p:attrNameLst>
                                          <p:attrName>style.visibility</p:attrName>
                                        </p:attrNameLst>
                                      </p:cBhvr>
                                      <p:to>
                                        <p:strVal val="visible"/>
                                      </p:to>
                                    </p:set>
                                    <p:anim calcmode="lin" valueType="num">
                                      <p:cBhvr>
                                        <p:cTn id="27" dur="15000" fill="hold"/>
                                        <p:tgtEl>
                                          <p:spTgt spid="229379">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229379">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P spid="22937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3" name="Picture 9" descr="baile"/>
          <p:cNvPicPr>
            <a:picLocks noGrp="1" noChangeAspect="1" noChangeArrowheads="1"/>
          </p:cNvPicPr>
          <p:nvPr>
            <p:ph/>
          </p:nvPr>
        </p:nvPicPr>
        <p:blipFill>
          <a:blip r:embed="rId3">
            <a:grayscl/>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5354" name="Rectangle 10"/>
          <p:cNvSpPr>
            <a:spLocks noChangeArrowheads="1"/>
          </p:cNvSpPr>
          <p:nvPr/>
        </p:nvSpPr>
        <p:spPr bwMode="auto">
          <a:xfrm>
            <a:off x="0" y="0"/>
            <a:ext cx="9144000"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dirty="0">
              <a:solidFill>
                <a:schemeClr val="bg2"/>
              </a:solidFill>
              <a:effectLst>
                <a:outerShdw blurRad="38100" dist="38100" dir="2700000" algn="tl">
                  <a:srgbClr val="000000"/>
                </a:outerShdw>
              </a:effectLst>
            </a:endParaRPr>
          </a:p>
          <a:p>
            <a:endParaRPr lang="en-US" altLang="en-US" dirty="0">
              <a:solidFill>
                <a:schemeClr val="bg2"/>
              </a:solidFill>
              <a:effectLst>
                <a:outerShdw blurRad="38100" dist="38100" dir="2700000" algn="tl">
                  <a:srgbClr val="000000"/>
                </a:outerShdw>
              </a:effectLst>
            </a:endParaRPr>
          </a:p>
          <a:p>
            <a:endParaRPr lang="en-US" altLang="en-US" dirty="0">
              <a:solidFill>
                <a:schemeClr val="bg2"/>
              </a:solidFill>
              <a:effectLst>
                <a:outerShdw blurRad="38100" dist="38100" dir="2700000" algn="tl">
                  <a:srgbClr val="000000"/>
                </a:outerShdw>
              </a:effectLst>
            </a:endParaRPr>
          </a:p>
          <a:p>
            <a:endParaRPr lang="en-US" altLang="en-US" dirty="0">
              <a:solidFill>
                <a:schemeClr val="bg2"/>
              </a:solidFill>
              <a:effectLst>
                <a:outerShdw blurRad="38100" dist="38100" dir="2700000" algn="tl">
                  <a:srgbClr val="000000"/>
                </a:outerShdw>
              </a:effectLst>
            </a:endParaRPr>
          </a:p>
          <a:p>
            <a:endParaRPr lang="en-US" altLang="en-US" dirty="0">
              <a:solidFill>
                <a:schemeClr val="bg2"/>
              </a:solidFill>
              <a:effectLst>
                <a:outerShdw blurRad="38100" dist="38100" dir="2700000" algn="tl">
                  <a:srgbClr val="000000"/>
                </a:outerShdw>
              </a:effectLst>
            </a:endParaRPr>
          </a:p>
          <a:p>
            <a:r>
              <a:rPr lang="en-US" altLang="en-US" dirty="0">
                <a:solidFill>
                  <a:srgbClr val="FF0000"/>
                </a:solidFill>
                <a:effectLst>
                  <a:outerShdw blurRad="38100" dist="38100" dir="2700000" algn="tl">
                    <a:srgbClr val="000000"/>
                  </a:outerShdw>
                </a:effectLst>
              </a:rPr>
              <a:t>Behind our black mask,</a:t>
            </a:r>
          </a:p>
          <a:p>
            <a:r>
              <a:rPr lang="en-US" altLang="en-US" dirty="0">
                <a:solidFill>
                  <a:srgbClr val="FF0000"/>
                </a:solidFill>
                <a:effectLst>
                  <a:outerShdw blurRad="38100" dist="38100" dir="2700000" algn="tl">
                    <a:srgbClr val="000000"/>
                  </a:outerShdw>
                </a:effectLst>
              </a:rPr>
              <a:t>Behind our armed voice,</a:t>
            </a:r>
          </a:p>
          <a:p>
            <a:r>
              <a:rPr lang="en-US" altLang="en-US" dirty="0">
                <a:solidFill>
                  <a:srgbClr val="FF0000"/>
                </a:solidFill>
                <a:effectLst>
                  <a:outerShdw blurRad="38100" dist="38100" dir="2700000" algn="tl">
                    <a:srgbClr val="000000"/>
                  </a:outerShdw>
                </a:effectLst>
              </a:rPr>
              <a:t>Behind our </a:t>
            </a:r>
            <a:r>
              <a:rPr lang="en-US" altLang="en-US" dirty="0" err="1">
                <a:solidFill>
                  <a:srgbClr val="FF0000"/>
                </a:solidFill>
                <a:effectLst>
                  <a:outerShdw blurRad="38100" dist="38100" dir="2700000" algn="tl">
                    <a:srgbClr val="000000"/>
                  </a:outerShdw>
                </a:effectLst>
              </a:rPr>
              <a:t>unnameable</a:t>
            </a:r>
            <a:r>
              <a:rPr lang="en-US" altLang="en-US" dirty="0">
                <a:solidFill>
                  <a:srgbClr val="FF0000"/>
                </a:solidFill>
                <a:effectLst>
                  <a:outerShdw blurRad="38100" dist="38100" dir="2700000" algn="tl">
                    <a:srgbClr val="000000"/>
                  </a:outerShdw>
                </a:effectLst>
              </a:rPr>
              <a:t> name,</a:t>
            </a:r>
          </a:p>
          <a:p>
            <a:r>
              <a:rPr lang="en-US" altLang="en-US" dirty="0">
                <a:solidFill>
                  <a:srgbClr val="FF0000"/>
                </a:solidFill>
                <a:effectLst>
                  <a:outerShdw blurRad="38100" dist="38100" dir="2700000" algn="tl">
                    <a:srgbClr val="000000"/>
                  </a:outerShdw>
                </a:effectLst>
              </a:rPr>
              <a:t>Behind us, who you see,</a:t>
            </a:r>
          </a:p>
          <a:p>
            <a:r>
              <a:rPr lang="en-US" altLang="en-US" dirty="0">
                <a:solidFill>
                  <a:srgbClr val="FF0000"/>
                </a:solidFill>
                <a:effectLst>
                  <a:outerShdw blurRad="38100" dist="38100" dir="2700000" algn="tl">
                    <a:srgbClr val="000000"/>
                  </a:outerShdw>
                </a:effectLst>
              </a:rPr>
              <a:t>Behind us, we are you.</a:t>
            </a:r>
          </a:p>
          <a:p>
            <a:r>
              <a:rPr lang="en-US" altLang="en-US" dirty="0">
                <a:solidFill>
                  <a:srgbClr val="FF0000"/>
                </a:solidFill>
                <a:effectLst>
                  <a:outerShdw blurRad="38100" dist="38100" dir="2700000" algn="tl">
                    <a:srgbClr val="000000"/>
                  </a:outerShdw>
                </a:effectLst>
              </a:rPr>
              <a:t>Behind us, you are us.</a:t>
            </a:r>
          </a:p>
          <a:p>
            <a:r>
              <a:rPr lang="en-US" altLang="en-US" dirty="0">
                <a:solidFill>
                  <a:srgbClr val="FF0000"/>
                </a:solidFill>
                <a:effectLst>
                  <a:outerShdw blurRad="38100" dist="38100" dir="2700000" algn="tl">
                    <a:srgbClr val="000000"/>
                  </a:outerShdw>
                </a:effectLst>
              </a:rPr>
              <a:t>			Behind our masks is the face of all excluded women,</a:t>
            </a:r>
          </a:p>
          <a:p>
            <a:r>
              <a:rPr lang="en-US" altLang="en-US" dirty="0">
                <a:solidFill>
                  <a:srgbClr val="FF0000"/>
                </a:solidFill>
                <a:effectLst>
                  <a:outerShdw blurRad="38100" dist="38100" dir="2700000" algn="tl">
                    <a:srgbClr val="000000"/>
                  </a:outerShdw>
                </a:effectLst>
              </a:rPr>
              <a:t>			Of all the forgotten individuals,</a:t>
            </a:r>
          </a:p>
          <a:p>
            <a:r>
              <a:rPr lang="en-US" altLang="en-US" dirty="0">
                <a:solidFill>
                  <a:srgbClr val="FF0000"/>
                </a:solidFill>
                <a:effectLst>
                  <a:outerShdw blurRad="38100" dist="38100" dir="2700000" algn="tl">
                    <a:srgbClr val="000000"/>
                  </a:outerShdw>
                </a:effectLst>
              </a:rPr>
              <a:t>			Of all the persecuted homosexuals,</a:t>
            </a:r>
          </a:p>
          <a:p>
            <a:r>
              <a:rPr lang="en-US" altLang="en-US" dirty="0">
                <a:solidFill>
                  <a:srgbClr val="FF0000"/>
                </a:solidFill>
                <a:effectLst>
                  <a:outerShdw blurRad="38100" dist="38100" dir="2700000" algn="tl">
                    <a:srgbClr val="000000"/>
                  </a:outerShdw>
                </a:effectLst>
              </a:rPr>
              <a:t>			Of all the despised youth,</a:t>
            </a:r>
          </a:p>
          <a:p>
            <a:r>
              <a:rPr lang="en-US" altLang="en-US" dirty="0">
                <a:solidFill>
                  <a:srgbClr val="FF0000"/>
                </a:solidFill>
                <a:effectLst>
                  <a:outerShdw blurRad="38100" dist="38100" dir="2700000" algn="tl">
                    <a:srgbClr val="000000"/>
                  </a:outerShdw>
                </a:effectLst>
              </a:rPr>
              <a:t>			Of all the beaten migrants,</a:t>
            </a:r>
          </a:p>
          <a:p>
            <a:r>
              <a:rPr lang="en-US" altLang="en-US" dirty="0">
                <a:solidFill>
                  <a:srgbClr val="FF0000"/>
                </a:solidFill>
                <a:effectLst>
                  <a:outerShdw blurRad="38100" dist="38100" dir="2700000" algn="tl">
                    <a:srgbClr val="000000"/>
                  </a:outerShdw>
                </a:effectLst>
              </a:rPr>
              <a:t>			Of all those imprisoned for their words and thoughts,</a:t>
            </a:r>
          </a:p>
          <a:p>
            <a:r>
              <a:rPr lang="en-US" altLang="en-US" dirty="0">
                <a:solidFill>
                  <a:srgbClr val="FF0000"/>
                </a:solidFill>
                <a:effectLst>
                  <a:outerShdw blurRad="38100" dist="38100" dir="2700000" algn="tl">
                    <a:srgbClr val="000000"/>
                  </a:outerShdw>
                </a:effectLst>
              </a:rPr>
              <a:t>			Of all the humiliated workers,</a:t>
            </a:r>
          </a:p>
          <a:p>
            <a:r>
              <a:rPr lang="en-US" altLang="en-US" dirty="0">
                <a:solidFill>
                  <a:srgbClr val="FF0000"/>
                </a:solidFill>
                <a:effectLst>
                  <a:outerShdw blurRad="38100" dist="38100" dir="2700000" algn="tl">
                    <a:srgbClr val="000000"/>
                  </a:outerShdw>
                </a:effectLst>
              </a:rPr>
              <a:t>			Of all those dead from neglect,</a:t>
            </a:r>
          </a:p>
          <a:p>
            <a:r>
              <a:rPr lang="en-US" altLang="en-US" dirty="0">
                <a:solidFill>
                  <a:srgbClr val="FF0000"/>
                </a:solidFill>
                <a:effectLst>
                  <a:outerShdw blurRad="38100" dist="38100" dir="2700000" algn="tl">
                    <a:srgbClr val="000000"/>
                  </a:outerShdw>
                </a:effectLst>
              </a:rPr>
              <a:t>			Of all the simple and ordinary men and women,</a:t>
            </a:r>
          </a:p>
          <a:p>
            <a:r>
              <a:rPr lang="en-US" altLang="en-US" dirty="0">
                <a:solidFill>
                  <a:srgbClr val="FF0000"/>
                </a:solidFill>
                <a:effectLst>
                  <a:outerShdw blurRad="38100" dist="38100" dir="2700000" algn="tl">
                    <a:srgbClr val="000000"/>
                  </a:outerShdw>
                </a:effectLst>
              </a:rPr>
              <a:t>Who don’t count,</a:t>
            </a:r>
          </a:p>
          <a:p>
            <a:r>
              <a:rPr lang="en-US" altLang="en-US" dirty="0">
                <a:solidFill>
                  <a:srgbClr val="FF0000"/>
                </a:solidFill>
                <a:effectLst>
                  <a:outerShdw blurRad="38100" dist="38100" dir="2700000" algn="tl">
                    <a:srgbClr val="000000"/>
                  </a:outerShdw>
                </a:effectLst>
              </a:rPr>
              <a:t>Who aren’t seen,</a:t>
            </a:r>
          </a:p>
          <a:p>
            <a:r>
              <a:rPr lang="en-US" altLang="en-US" dirty="0">
                <a:solidFill>
                  <a:srgbClr val="FF0000"/>
                </a:solidFill>
                <a:effectLst>
                  <a:outerShdw blurRad="38100" dist="38100" dir="2700000" algn="tl">
                    <a:srgbClr val="000000"/>
                  </a:outerShdw>
                </a:effectLst>
              </a:rPr>
              <a:t>Who are nameless,</a:t>
            </a:r>
          </a:p>
          <a:p>
            <a:r>
              <a:rPr lang="en-US" altLang="en-US" dirty="0">
                <a:solidFill>
                  <a:srgbClr val="FF0000"/>
                </a:solidFill>
                <a:effectLst>
                  <a:outerShdw blurRad="38100" dist="38100" dir="2700000" algn="tl">
                    <a:srgbClr val="000000"/>
                  </a:outerShdw>
                </a:effectLst>
              </a:rPr>
              <a:t>Who have no tomorrow.</a:t>
            </a:r>
          </a:p>
        </p:txBody>
      </p:sp>
    </p:spTree>
    <p:extLst>
      <p:ext uri="{BB962C8B-B14F-4D97-AF65-F5344CB8AC3E}">
        <p14:creationId xmlns:p14="http://schemas.microsoft.com/office/powerpoint/2010/main" val="32981624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a:xfrm>
            <a:off x="457200" y="188913"/>
            <a:ext cx="8362950" cy="863600"/>
          </a:xfrm>
        </p:spPr>
        <p:txBody>
          <a:bodyPr>
            <a:normAutofit fontScale="90000"/>
          </a:bodyPr>
          <a:lstStyle/>
          <a:p>
            <a:r>
              <a:rPr lang="en-US" altLang="en-US" sz="4000"/>
              <a:t>¿Dond</a:t>
            </a:r>
            <a:r>
              <a:rPr lang="es-MX" altLang="en-US" sz="4000"/>
              <a:t>é esta Chiapas?</a:t>
            </a:r>
            <a:br>
              <a:rPr lang="es-MX" altLang="en-US" sz="4000"/>
            </a:br>
            <a:r>
              <a:rPr lang="es-MX" altLang="en-US" sz="4000"/>
              <a:t>Where is Chiapas?</a:t>
            </a:r>
            <a:endParaRPr lang="en-US" altLang="en-US" sz="4000"/>
          </a:p>
        </p:txBody>
      </p:sp>
      <p:sp>
        <p:nvSpPr>
          <p:cNvPr id="140294" name="Rectangle 6"/>
          <p:cNvSpPr>
            <a:spLocks noGrp="1" noChangeArrowheads="1"/>
          </p:cNvSpPr>
          <p:nvPr>
            <p:ph type="body" sz="half" idx="2"/>
          </p:nvPr>
        </p:nvSpPr>
        <p:spPr>
          <a:xfrm>
            <a:off x="6156325" y="1484313"/>
            <a:ext cx="2808288" cy="5113337"/>
          </a:xfrm>
        </p:spPr>
        <p:txBody>
          <a:bodyPr/>
          <a:lstStyle/>
          <a:p>
            <a:pPr>
              <a:lnSpc>
                <a:spcPct val="90000"/>
              </a:lnSpc>
              <a:buFont typeface="Wingdings" pitchFamily="2" charset="2"/>
              <a:buNone/>
            </a:pPr>
            <a:r>
              <a:rPr lang="en-US" altLang="en-US" sz="2000"/>
              <a:t>Chiapas located</a:t>
            </a:r>
          </a:p>
          <a:p>
            <a:pPr>
              <a:lnSpc>
                <a:spcPct val="90000"/>
              </a:lnSpc>
              <a:buFont typeface="Wingdings" pitchFamily="2" charset="2"/>
              <a:buNone/>
            </a:pPr>
            <a:r>
              <a:rPr lang="en-US" altLang="en-US" sz="2000"/>
              <a:t>in the most</a:t>
            </a:r>
          </a:p>
          <a:p>
            <a:pPr>
              <a:lnSpc>
                <a:spcPct val="90000"/>
              </a:lnSpc>
              <a:buFont typeface="Wingdings" pitchFamily="2" charset="2"/>
              <a:buNone/>
            </a:pPr>
            <a:r>
              <a:rPr lang="en-US" altLang="en-US" sz="2000"/>
              <a:t> Southeastern region </a:t>
            </a:r>
          </a:p>
          <a:p>
            <a:pPr>
              <a:lnSpc>
                <a:spcPct val="90000"/>
              </a:lnSpc>
              <a:buFont typeface="Wingdings" pitchFamily="2" charset="2"/>
              <a:buNone/>
            </a:pPr>
            <a:r>
              <a:rPr lang="en-US" altLang="en-US" sz="2000"/>
              <a:t>of Mexico bordering</a:t>
            </a:r>
          </a:p>
          <a:p>
            <a:pPr>
              <a:lnSpc>
                <a:spcPct val="90000"/>
              </a:lnSpc>
              <a:buFont typeface="Wingdings" pitchFamily="2" charset="2"/>
              <a:buNone/>
            </a:pPr>
            <a:r>
              <a:rPr lang="en-US" altLang="en-US" sz="2000"/>
              <a:t>Guatemala. Chiapas</a:t>
            </a:r>
          </a:p>
          <a:p>
            <a:pPr>
              <a:lnSpc>
                <a:spcPct val="90000"/>
              </a:lnSpc>
              <a:buFont typeface="Wingdings" pitchFamily="2" charset="2"/>
              <a:buNone/>
            </a:pPr>
            <a:r>
              <a:rPr lang="en-US" altLang="en-US" sz="2000"/>
              <a:t>is ecologically diverse </a:t>
            </a:r>
          </a:p>
          <a:p>
            <a:pPr>
              <a:lnSpc>
                <a:spcPct val="90000"/>
              </a:lnSpc>
              <a:buFont typeface="Wingdings" pitchFamily="2" charset="2"/>
              <a:buNone/>
            </a:pPr>
            <a:r>
              <a:rPr lang="en-US" altLang="en-US" sz="2000"/>
              <a:t>ranging from a 156</a:t>
            </a:r>
          </a:p>
          <a:p>
            <a:pPr>
              <a:lnSpc>
                <a:spcPct val="90000"/>
              </a:lnSpc>
              <a:buFont typeface="Wingdings" pitchFamily="2" charset="2"/>
              <a:buNone/>
            </a:pPr>
            <a:r>
              <a:rPr lang="en-US" altLang="en-US" sz="2000"/>
              <a:t> mile  coastline, </a:t>
            </a:r>
          </a:p>
          <a:p>
            <a:pPr>
              <a:lnSpc>
                <a:spcPct val="90000"/>
              </a:lnSpc>
              <a:buFont typeface="Wingdings" pitchFamily="2" charset="2"/>
              <a:buNone/>
            </a:pPr>
            <a:r>
              <a:rPr lang="en-US" altLang="en-US" sz="2000"/>
              <a:t>tropical rainforest, </a:t>
            </a:r>
          </a:p>
          <a:p>
            <a:pPr>
              <a:lnSpc>
                <a:spcPct val="90000"/>
              </a:lnSpc>
              <a:buFont typeface="Wingdings" pitchFamily="2" charset="2"/>
              <a:buNone/>
            </a:pPr>
            <a:r>
              <a:rPr lang="en-US" altLang="en-US" sz="2000"/>
              <a:t>Sierra Madre </a:t>
            </a:r>
          </a:p>
          <a:p>
            <a:pPr>
              <a:lnSpc>
                <a:spcPct val="90000"/>
              </a:lnSpc>
              <a:buFont typeface="Wingdings" pitchFamily="2" charset="2"/>
              <a:buNone/>
            </a:pPr>
            <a:r>
              <a:rPr lang="en-US" altLang="en-US" sz="2000"/>
              <a:t>mountain range,</a:t>
            </a:r>
          </a:p>
          <a:p>
            <a:pPr>
              <a:lnSpc>
                <a:spcPct val="90000"/>
              </a:lnSpc>
              <a:buFont typeface="Wingdings" pitchFamily="2" charset="2"/>
              <a:buNone/>
            </a:pPr>
            <a:r>
              <a:rPr lang="en-US" altLang="en-US" sz="2000"/>
              <a:t>and highlands</a:t>
            </a:r>
          </a:p>
          <a:p>
            <a:pPr>
              <a:lnSpc>
                <a:spcPct val="90000"/>
              </a:lnSpc>
              <a:buFont typeface="Wingdings" pitchFamily="2" charset="2"/>
              <a:buNone/>
            </a:pPr>
            <a:r>
              <a:rPr lang="en-US" altLang="en-US" sz="2000"/>
              <a:t>mountainous regions </a:t>
            </a:r>
          </a:p>
          <a:p>
            <a:pPr>
              <a:lnSpc>
                <a:spcPct val="90000"/>
              </a:lnSpc>
              <a:buFont typeface="Wingdings" pitchFamily="2" charset="2"/>
              <a:buNone/>
            </a:pPr>
            <a:r>
              <a:rPr lang="en-US" altLang="en-US" sz="2000"/>
              <a:t>known as “Los Altos.”</a:t>
            </a:r>
          </a:p>
          <a:p>
            <a:pPr>
              <a:lnSpc>
                <a:spcPct val="90000"/>
              </a:lnSpc>
              <a:buFont typeface="Wingdings" pitchFamily="2" charset="2"/>
              <a:buNone/>
            </a:pPr>
            <a:endParaRPr lang="en-US" altLang="en-US" sz="2000"/>
          </a:p>
        </p:txBody>
      </p:sp>
      <p:pic>
        <p:nvPicPr>
          <p:cNvPr id="140295" name="Picture 7" descr="map mexic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1341438"/>
            <a:ext cx="5832475" cy="532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36227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descr="map of mexico"/>
          <p:cNvPicPr>
            <a:picLocks noGrp="1" noChangeAspect="1" noChangeArrowheads="1"/>
          </p:cNvPicPr>
          <p:nvPr>
            <p:ph/>
          </p:nvPr>
        </p:nvPicPr>
        <p:blipFill>
          <a:blip r:embed="rId2">
            <a:lum contrast="20000"/>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4940" name="AutoShape 12"/>
          <p:cNvSpPr>
            <a:spLocks noChangeArrowheads="1"/>
          </p:cNvSpPr>
          <p:nvPr/>
        </p:nvSpPr>
        <p:spPr bwMode="auto">
          <a:xfrm>
            <a:off x="6732588" y="5734050"/>
            <a:ext cx="576262" cy="863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73779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57200" y="188913"/>
            <a:ext cx="8229600" cy="1079500"/>
          </a:xfrm>
        </p:spPr>
        <p:txBody>
          <a:bodyPr/>
          <a:lstStyle/>
          <a:p>
            <a:r>
              <a:rPr lang="en-US" altLang="en-US"/>
              <a:t>“Poor People, Rich State”</a:t>
            </a:r>
          </a:p>
        </p:txBody>
      </p:sp>
      <p:sp>
        <p:nvSpPr>
          <p:cNvPr id="25606" name="Rectangle 6"/>
          <p:cNvSpPr>
            <a:spLocks noGrp="1" noChangeArrowheads="1"/>
          </p:cNvSpPr>
          <p:nvPr>
            <p:ph type="body" sz="half" idx="2"/>
          </p:nvPr>
        </p:nvSpPr>
        <p:spPr>
          <a:xfrm>
            <a:off x="4648200" y="1196975"/>
            <a:ext cx="4038600" cy="5327650"/>
          </a:xfrm>
        </p:spPr>
        <p:txBody>
          <a:bodyPr/>
          <a:lstStyle/>
          <a:p>
            <a:pPr>
              <a:lnSpc>
                <a:spcPct val="90000"/>
              </a:lnSpc>
            </a:pPr>
            <a:r>
              <a:rPr lang="en-US" altLang="en-US" sz="2800" dirty="0"/>
              <a:t>Largest generator of hydroelectricity (55% of total production of Mexico)</a:t>
            </a:r>
          </a:p>
          <a:p>
            <a:pPr>
              <a:lnSpc>
                <a:spcPct val="90000"/>
              </a:lnSpc>
            </a:pPr>
            <a:r>
              <a:rPr lang="en-US" altLang="en-US" sz="2800" dirty="0"/>
              <a:t>Oil and Gas</a:t>
            </a:r>
          </a:p>
          <a:p>
            <a:pPr>
              <a:lnSpc>
                <a:spcPct val="90000"/>
              </a:lnSpc>
            </a:pPr>
            <a:r>
              <a:rPr lang="en-US" altLang="en-US" sz="2800" dirty="0"/>
              <a:t>156 miles of coastline</a:t>
            </a:r>
          </a:p>
          <a:p>
            <a:pPr>
              <a:lnSpc>
                <a:spcPct val="90000"/>
              </a:lnSpc>
            </a:pPr>
            <a:r>
              <a:rPr lang="en-US" altLang="en-US" sz="2800" dirty="0"/>
              <a:t>Timber</a:t>
            </a:r>
          </a:p>
          <a:p>
            <a:pPr>
              <a:lnSpc>
                <a:spcPct val="90000"/>
              </a:lnSpc>
            </a:pPr>
            <a:endParaRPr lang="en-US" altLang="en-US" sz="2800" dirty="0"/>
          </a:p>
          <a:p>
            <a:pPr>
              <a:lnSpc>
                <a:spcPct val="90000"/>
              </a:lnSpc>
            </a:pPr>
            <a:r>
              <a:rPr lang="en-US" altLang="en-US" sz="2800" dirty="0"/>
              <a:t>In the last </a:t>
            </a:r>
            <a:r>
              <a:rPr lang="en-US" altLang="en-US" sz="2800" dirty="0" smtClean="0"/>
              <a:t>40 </a:t>
            </a:r>
            <a:r>
              <a:rPr lang="en-US" altLang="en-US" sz="2800" dirty="0"/>
              <a:t>years Chiapas has lost 70% of its natural resources</a:t>
            </a:r>
          </a:p>
          <a:p>
            <a:pPr>
              <a:lnSpc>
                <a:spcPct val="90000"/>
              </a:lnSpc>
            </a:pPr>
            <a:endParaRPr lang="en-US" altLang="en-US" sz="2800" dirty="0"/>
          </a:p>
        </p:txBody>
      </p:sp>
      <p:pic>
        <p:nvPicPr>
          <p:cNvPr id="25615" name="Picture 15" descr="FM 3"/>
          <p:cNvPicPr>
            <a:picLocks noGrp="1" noChangeAspect="1" noChangeArrowheads="1"/>
          </p:cNvPicPr>
          <p:nvPr>
            <p:ph sz="half" idx="1"/>
          </p:nvPr>
        </p:nvPicPr>
        <p:blipFill>
          <a:blip r:embed="rId3">
            <a:lum bright="18000"/>
            <a:extLst>
              <a:ext uri="{28A0092B-C50C-407E-A947-70E740481C1C}">
                <a14:useLocalDpi xmlns:a14="http://schemas.microsoft.com/office/drawing/2010/main" val="0"/>
              </a:ext>
            </a:extLst>
          </a:blip>
          <a:srcRect/>
          <a:stretch>
            <a:fillRect/>
          </a:stretch>
        </p:blipFill>
        <p:spPr>
          <a:xfrm>
            <a:off x="457200" y="1268413"/>
            <a:ext cx="4038600" cy="5256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31188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6">
                                            <p:txEl>
                                              <p:pRg st="0" end="0"/>
                                            </p:txEl>
                                          </p:spTgt>
                                        </p:tgtEl>
                                        <p:attrNameLst>
                                          <p:attrName>style.visibility</p:attrName>
                                        </p:attrNameLst>
                                      </p:cBhvr>
                                      <p:to>
                                        <p:strVal val="visible"/>
                                      </p:to>
                                    </p:set>
                                    <p:animEffect transition="in" filter="fade">
                                      <p:cBhvr>
                                        <p:cTn id="12" dur="2000"/>
                                        <p:tgtEl>
                                          <p:spTgt spid="256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6">
                                            <p:txEl>
                                              <p:pRg st="1" end="1"/>
                                            </p:txEl>
                                          </p:spTgt>
                                        </p:tgtEl>
                                        <p:attrNameLst>
                                          <p:attrName>style.visibility</p:attrName>
                                        </p:attrNameLst>
                                      </p:cBhvr>
                                      <p:to>
                                        <p:strVal val="visible"/>
                                      </p:to>
                                    </p:set>
                                    <p:animEffect transition="in" filter="fade">
                                      <p:cBhvr>
                                        <p:cTn id="17" dur="2000"/>
                                        <p:tgtEl>
                                          <p:spTgt spid="2560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6">
                                            <p:txEl>
                                              <p:pRg st="2" end="2"/>
                                            </p:txEl>
                                          </p:spTgt>
                                        </p:tgtEl>
                                        <p:attrNameLst>
                                          <p:attrName>style.visibility</p:attrName>
                                        </p:attrNameLst>
                                      </p:cBhvr>
                                      <p:to>
                                        <p:strVal val="visible"/>
                                      </p:to>
                                    </p:set>
                                    <p:animEffect transition="in" filter="fade">
                                      <p:cBhvr>
                                        <p:cTn id="22" dur="2000"/>
                                        <p:tgtEl>
                                          <p:spTgt spid="2560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6">
                                            <p:txEl>
                                              <p:pRg st="3" end="3"/>
                                            </p:txEl>
                                          </p:spTgt>
                                        </p:tgtEl>
                                        <p:attrNameLst>
                                          <p:attrName>style.visibility</p:attrName>
                                        </p:attrNameLst>
                                      </p:cBhvr>
                                      <p:to>
                                        <p:strVal val="visible"/>
                                      </p:to>
                                    </p:set>
                                    <p:animEffect transition="in" filter="fade">
                                      <p:cBhvr>
                                        <p:cTn id="27" dur="2000"/>
                                        <p:tgtEl>
                                          <p:spTgt spid="2560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6">
                                            <p:txEl>
                                              <p:pRg st="5" end="5"/>
                                            </p:txEl>
                                          </p:spTgt>
                                        </p:tgtEl>
                                        <p:attrNameLst>
                                          <p:attrName>style.visibility</p:attrName>
                                        </p:attrNameLst>
                                      </p:cBhvr>
                                      <p:to>
                                        <p:strVal val="visible"/>
                                      </p:to>
                                    </p:set>
                                    <p:animEffect transition="in" filter="fade">
                                      <p:cBhvr>
                                        <p:cTn id="32" dur="2000"/>
                                        <p:tgtEl>
                                          <p:spTgt spid="256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3" name="Rectangle 21"/>
          <p:cNvSpPr>
            <a:spLocks noGrp="1" noChangeArrowheads="1"/>
          </p:cNvSpPr>
          <p:nvPr>
            <p:ph type="body" sz="half" idx="1"/>
          </p:nvPr>
        </p:nvSpPr>
        <p:spPr>
          <a:xfrm>
            <a:off x="250825" y="476250"/>
            <a:ext cx="4105275" cy="6121400"/>
          </a:xfrm>
        </p:spPr>
        <p:txBody>
          <a:bodyPr/>
          <a:lstStyle/>
          <a:p>
            <a:pPr>
              <a:lnSpc>
                <a:spcPct val="80000"/>
              </a:lnSpc>
            </a:pPr>
            <a:r>
              <a:rPr lang="en-US" altLang="en-US" sz="2400" u="sng"/>
              <a:t>Chiapas</a:t>
            </a:r>
            <a:r>
              <a:rPr lang="en-US" altLang="en-US" sz="2400"/>
              <a:t>: 73,724 square kilometers</a:t>
            </a:r>
          </a:p>
          <a:p>
            <a:pPr>
              <a:lnSpc>
                <a:spcPct val="80000"/>
              </a:lnSpc>
              <a:buFont typeface="Wingdings" pitchFamily="2" charset="2"/>
              <a:buNone/>
            </a:pPr>
            <a:endParaRPr lang="en-US" altLang="en-US" sz="2400"/>
          </a:p>
          <a:p>
            <a:pPr>
              <a:lnSpc>
                <a:spcPct val="80000"/>
              </a:lnSpc>
            </a:pPr>
            <a:r>
              <a:rPr lang="es-MX" altLang="en-US" sz="2400" u="sng"/>
              <a:t>Population</a:t>
            </a:r>
            <a:r>
              <a:rPr lang="es-MX" altLang="en-US" sz="2400"/>
              <a:t> 3.5 million</a:t>
            </a:r>
          </a:p>
          <a:p>
            <a:pPr>
              <a:lnSpc>
                <a:spcPct val="80000"/>
              </a:lnSpc>
              <a:buFont typeface="Wingdings" pitchFamily="2" charset="2"/>
              <a:buNone/>
            </a:pPr>
            <a:r>
              <a:rPr lang="en-US" altLang="en-US" sz="2000"/>
              <a:t>   The population of Chiapas</a:t>
            </a:r>
          </a:p>
          <a:p>
            <a:pPr>
              <a:lnSpc>
                <a:spcPct val="80000"/>
              </a:lnSpc>
              <a:buFont typeface="Wingdings" pitchFamily="2" charset="2"/>
              <a:buNone/>
            </a:pPr>
            <a:r>
              <a:rPr lang="en-US" altLang="en-US" sz="2000"/>
              <a:t>   constitutes three per cent of the </a:t>
            </a:r>
          </a:p>
          <a:p>
            <a:pPr>
              <a:lnSpc>
                <a:spcPct val="80000"/>
              </a:lnSpc>
              <a:buFont typeface="Wingdings" pitchFamily="2" charset="2"/>
              <a:buNone/>
            </a:pPr>
            <a:r>
              <a:rPr lang="en-US" altLang="en-US" sz="2000"/>
              <a:t>   national population. </a:t>
            </a:r>
          </a:p>
          <a:p>
            <a:pPr>
              <a:lnSpc>
                <a:spcPct val="80000"/>
              </a:lnSpc>
              <a:buFont typeface="Wingdings" pitchFamily="2" charset="2"/>
              <a:buNone/>
            </a:pPr>
            <a:endParaRPr lang="en-US" altLang="en-US" sz="2400"/>
          </a:p>
          <a:p>
            <a:pPr>
              <a:lnSpc>
                <a:spcPct val="80000"/>
              </a:lnSpc>
            </a:pPr>
            <a:r>
              <a:rPr lang="en-US" altLang="en-US" sz="2400" u="sng"/>
              <a:t>Languages</a:t>
            </a:r>
            <a:r>
              <a:rPr lang="en-US" altLang="en-US" sz="2400"/>
              <a:t>: Mayan</a:t>
            </a:r>
          </a:p>
          <a:p>
            <a:pPr lvl="1">
              <a:lnSpc>
                <a:spcPct val="80000"/>
              </a:lnSpc>
            </a:pPr>
            <a:r>
              <a:rPr lang="en-US" altLang="en-US" sz="2400"/>
              <a:t>Ch’ol</a:t>
            </a:r>
          </a:p>
          <a:p>
            <a:pPr lvl="1">
              <a:lnSpc>
                <a:spcPct val="80000"/>
              </a:lnSpc>
            </a:pPr>
            <a:r>
              <a:rPr lang="en-US" altLang="en-US" sz="2400"/>
              <a:t>Lancandon</a:t>
            </a:r>
          </a:p>
          <a:p>
            <a:pPr lvl="1">
              <a:lnSpc>
                <a:spcPct val="80000"/>
              </a:lnSpc>
            </a:pPr>
            <a:r>
              <a:rPr lang="en-US" altLang="en-US" sz="2400"/>
              <a:t>Tzeltal</a:t>
            </a:r>
          </a:p>
          <a:p>
            <a:pPr lvl="1">
              <a:lnSpc>
                <a:spcPct val="80000"/>
              </a:lnSpc>
            </a:pPr>
            <a:r>
              <a:rPr lang="en-US" altLang="en-US" sz="2400"/>
              <a:t>Tzotzil</a:t>
            </a:r>
          </a:p>
          <a:p>
            <a:pPr lvl="1">
              <a:lnSpc>
                <a:spcPct val="80000"/>
              </a:lnSpc>
            </a:pPr>
            <a:r>
              <a:rPr lang="en-US" altLang="en-US" sz="2400"/>
              <a:t>Tojolabal</a:t>
            </a:r>
          </a:p>
          <a:p>
            <a:pPr lvl="1">
              <a:lnSpc>
                <a:spcPct val="80000"/>
              </a:lnSpc>
            </a:pPr>
            <a:r>
              <a:rPr lang="en-US" altLang="en-US" sz="2400"/>
              <a:t>Zoque</a:t>
            </a:r>
          </a:p>
          <a:p>
            <a:pPr lvl="1">
              <a:lnSpc>
                <a:spcPct val="80000"/>
              </a:lnSpc>
            </a:pPr>
            <a:r>
              <a:rPr lang="en-US" altLang="en-US" sz="2400"/>
              <a:t>Mam</a:t>
            </a:r>
          </a:p>
          <a:p>
            <a:pPr lvl="1">
              <a:lnSpc>
                <a:spcPct val="80000"/>
              </a:lnSpc>
            </a:pPr>
            <a:r>
              <a:rPr lang="en-US" altLang="en-US" sz="2400"/>
              <a:t>Kanjobal</a:t>
            </a:r>
          </a:p>
        </p:txBody>
      </p:sp>
      <p:pic>
        <p:nvPicPr>
          <p:cNvPr id="23554" name="Picture 2" descr="Click to clos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5124450" y="914400"/>
            <a:ext cx="30861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4648200" y="5867400"/>
            <a:ext cx="4267200" cy="646331"/>
          </a:xfrm>
          <a:prstGeom prst="rect">
            <a:avLst/>
          </a:prstGeom>
          <a:noFill/>
        </p:spPr>
        <p:txBody>
          <a:bodyPr wrap="square" rtlCol="0">
            <a:spAutoFit/>
          </a:bodyPr>
          <a:lstStyle/>
          <a:p>
            <a:r>
              <a:rPr lang="en-US" b="1" dirty="0"/>
              <a:t>Two </a:t>
            </a:r>
            <a:r>
              <a:rPr lang="en-US" b="1" dirty="0" err="1"/>
              <a:t>Tojolabal</a:t>
            </a:r>
            <a:r>
              <a:rPr lang="en-US" b="1" dirty="0"/>
              <a:t> women in traditional dress, La </a:t>
            </a:r>
            <a:r>
              <a:rPr lang="en-US" b="1" dirty="0" err="1"/>
              <a:t>Realidad</a:t>
            </a:r>
            <a:r>
              <a:rPr lang="en-US" b="1" dirty="0"/>
              <a:t>, Chiapas, Mexico</a:t>
            </a:r>
            <a:r>
              <a:rPr lang="en-US" b="1" dirty="0" smtClean="0"/>
              <a:t>. </a:t>
            </a:r>
            <a:r>
              <a:rPr lang="en-US" sz="1000" b="1" dirty="0"/>
              <a:t>(</a:t>
            </a:r>
            <a:r>
              <a:rPr lang="en-US" sz="1000" b="1" dirty="0" smtClean="0"/>
              <a:t>Schools for Chiapas)</a:t>
            </a:r>
            <a:endParaRPr lang="en-US" dirty="0"/>
          </a:p>
        </p:txBody>
      </p:sp>
    </p:spTree>
    <p:extLst>
      <p:ext uri="{BB962C8B-B14F-4D97-AF65-F5344CB8AC3E}">
        <p14:creationId xmlns:p14="http://schemas.microsoft.com/office/powerpoint/2010/main" val="21369789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Autonomous Zapatista Zones</a:t>
            </a:r>
            <a:endParaRPr lang="en-US" sz="40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90600" y="6198717"/>
            <a:ext cx="7543800" cy="307777"/>
          </a:xfrm>
          <a:prstGeom prst="rect">
            <a:avLst/>
          </a:prstGeom>
          <a:noFill/>
        </p:spPr>
        <p:txBody>
          <a:bodyPr wrap="square" rtlCol="0">
            <a:spAutoFit/>
          </a:bodyPr>
          <a:lstStyle/>
          <a:p>
            <a:r>
              <a:rPr lang="en-US" sz="1400" dirty="0"/>
              <a:t>http://www.counterpunch.org/wp-content/dropzone/2014/01/best-map.jpg</a:t>
            </a:r>
          </a:p>
        </p:txBody>
      </p:sp>
    </p:spTree>
    <p:extLst>
      <p:ext uri="{BB962C8B-B14F-4D97-AF65-F5344CB8AC3E}">
        <p14:creationId xmlns:p14="http://schemas.microsoft.com/office/powerpoint/2010/main" val="5378627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1973" name="Picture 5" descr="corn-industrial-sfc"/>
          <p:cNvPicPr>
            <a:picLocks noGrp="1" noChangeAspect="1" noChangeArrowheads="1"/>
          </p:cNvPicPr>
          <p:nvPr>
            <p:ph/>
          </p:nvPr>
        </p:nvPicPr>
        <p:blipFill>
          <a:blip r:embed="rId2">
            <a:lum bright="36000"/>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1974" name="Rectangle 6"/>
          <p:cNvSpPr>
            <a:spLocks noChangeArrowheads="1"/>
          </p:cNvSpPr>
          <p:nvPr/>
        </p:nvSpPr>
        <p:spPr bwMode="auto">
          <a:xfrm>
            <a:off x="611188" y="188913"/>
            <a:ext cx="8208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solidFill>
                  <a:schemeClr val="tx2"/>
                </a:solidFill>
                <a:effectLst>
                  <a:outerShdw blurRad="38100" dist="38100" dir="2700000" algn="tl">
                    <a:srgbClr val="000000"/>
                  </a:outerShdw>
                </a:effectLst>
              </a:rPr>
              <a:t>    </a:t>
            </a:r>
            <a:r>
              <a:rPr lang="en-US" altLang="en-US" sz="3200" b="1" dirty="0">
                <a:solidFill>
                  <a:schemeClr val="bg2"/>
                </a:solidFill>
                <a:effectLst>
                  <a:outerShdw blurRad="38100" dist="38100" dir="2700000" algn="tl">
                    <a:srgbClr val="000000"/>
                  </a:outerShdw>
                </a:effectLst>
              </a:rPr>
              <a:t>La </a:t>
            </a:r>
            <a:r>
              <a:rPr lang="en-US" altLang="en-US" sz="3200" b="1" dirty="0" err="1">
                <a:solidFill>
                  <a:schemeClr val="bg2"/>
                </a:solidFill>
                <a:effectLst>
                  <a:outerShdw blurRad="38100" dist="38100" dir="2700000" algn="tl">
                    <a:srgbClr val="000000"/>
                  </a:outerShdw>
                </a:effectLst>
              </a:rPr>
              <a:t>Lucha</a:t>
            </a:r>
            <a:r>
              <a:rPr lang="en-US" altLang="en-US" sz="3200" b="1" dirty="0">
                <a:solidFill>
                  <a:schemeClr val="bg2"/>
                </a:solidFill>
                <a:effectLst>
                  <a:outerShdw blurRad="38100" dist="38100" dir="2700000" algn="tl">
                    <a:srgbClr val="000000"/>
                  </a:outerShdw>
                </a:effectLst>
              </a:rPr>
              <a:t> para la Tierra y la Libertad</a:t>
            </a:r>
            <a:br>
              <a:rPr lang="en-US" altLang="en-US" sz="3200" b="1" dirty="0">
                <a:solidFill>
                  <a:schemeClr val="bg2"/>
                </a:solidFill>
                <a:effectLst>
                  <a:outerShdw blurRad="38100" dist="38100" dir="2700000" algn="tl">
                    <a:srgbClr val="000000"/>
                  </a:outerShdw>
                </a:effectLst>
              </a:rPr>
            </a:br>
            <a:r>
              <a:rPr lang="en-US" altLang="en-US" sz="3200" b="1" dirty="0">
                <a:solidFill>
                  <a:schemeClr val="bg2"/>
                </a:solidFill>
                <a:effectLst>
                  <a:outerShdw blurRad="38100" dist="38100" dir="2700000" algn="tl">
                    <a:srgbClr val="000000"/>
                  </a:outerShdw>
                </a:effectLst>
              </a:rPr>
              <a:t>     The struggle for Land and Liberty</a:t>
            </a:r>
          </a:p>
        </p:txBody>
      </p:sp>
      <p:sp>
        <p:nvSpPr>
          <p:cNvPr id="211975" name="Rectangle 7"/>
          <p:cNvSpPr>
            <a:spLocks noChangeArrowheads="1"/>
          </p:cNvSpPr>
          <p:nvPr/>
        </p:nvSpPr>
        <p:spPr bwMode="auto">
          <a:xfrm>
            <a:off x="323850" y="1557338"/>
            <a:ext cx="8351838"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400" dirty="0">
                <a:solidFill>
                  <a:schemeClr val="bg1"/>
                </a:solidFill>
                <a:effectLst>
                  <a:outerShdw blurRad="38100" dist="38100" dir="2700000" algn="tl">
                    <a:srgbClr val="000000"/>
                  </a:outerShdw>
                </a:effectLst>
              </a:rPr>
              <a:t>History of 500 years of resistance in Mexico</a:t>
            </a:r>
          </a:p>
          <a:p>
            <a:endParaRPr lang="en-US" altLang="en-US" sz="2400" dirty="0">
              <a:solidFill>
                <a:schemeClr val="bg1"/>
              </a:solidFill>
              <a:effectLst>
                <a:outerShdw blurRad="38100" dist="38100" dir="2700000" algn="tl">
                  <a:srgbClr val="000000"/>
                </a:outerShdw>
              </a:effectLst>
            </a:endParaRPr>
          </a:p>
          <a:p>
            <a:pPr>
              <a:buFontTx/>
              <a:buChar char="•"/>
            </a:pPr>
            <a:r>
              <a:rPr lang="en-US" altLang="en-US" sz="2400" dirty="0">
                <a:solidFill>
                  <a:schemeClr val="bg1"/>
                </a:solidFill>
                <a:effectLst>
                  <a:outerShdw blurRad="38100" dist="38100" dir="2700000" algn="tl">
                    <a:srgbClr val="000000"/>
                  </a:outerShdw>
                </a:effectLst>
              </a:rPr>
              <a:t>Slavery</a:t>
            </a:r>
          </a:p>
          <a:p>
            <a:endParaRPr lang="en-US" altLang="en-US" sz="2400" dirty="0">
              <a:solidFill>
                <a:schemeClr val="bg1"/>
              </a:solidFill>
              <a:effectLst>
                <a:outerShdw blurRad="38100" dist="38100" dir="2700000" algn="tl">
                  <a:srgbClr val="000000"/>
                </a:outerShdw>
              </a:effectLst>
            </a:endParaRPr>
          </a:p>
          <a:p>
            <a:pPr>
              <a:buFontTx/>
              <a:buChar char="•"/>
            </a:pPr>
            <a:r>
              <a:rPr lang="en-US" altLang="en-US" sz="2400" dirty="0">
                <a:solidFill>
                  <a:schemeClr val="bg1"/>
                </a:solidFill>
                <a:effectLst>
                  <a:outerShdw blurRad="38100" dist="38100" dir="2700000" algn="tl">
                    <a:srgbClr val="000000"/>
                  </a:outerShdw>
                </a:effectLst>
              </a:rPr>
              <a:t>Invasion of Spain</a:t>
            </a:r>
          </a:p>
          <a:p>
            <a:endParaRPr lang="en-US" altLang="en-US" sz="2400" dirty="0">
              <a:solidFill>
                <a:schemeClr val="bg1"/>
              </a:solidFill>
              <a:effectLst>
                <a:outerShdw blurRad="38100" dist="38100" dir="2700000" algn="tl">
                  <a:srgbClr val="000000"/>
                </a:outerShdw>
              </a:effectLst>
            </a:endParaRPr>
          </a:p>
          <a:p>
            <a:pPr>
              <a:buFontTx/>
              <a:buChar char="•"/>
            </a:pPr>
            <a:r>
              <a:rPr lang="en-US" altLang="en-US" sz="2400" dirty="0">
                <a:solidFill>
                  <a:schemeClr val="bg1"/>
                </a:solidFill>
                <a:effectLst>
                  <a:outerShdw blurRad="38100" dist="38100" dir="2700000" algn="tl">
                    <a:srgbClr val="000000"/>
                  </a:outerShdw>
                </a:effectLst>
              </a:rPr>
              <a:t>North American expansion</a:t>
            </a:r>
          </a:p>
          <a:p>
            <a:endParaRPr lang="en-US" altLang="en-US" sz="2400" dirty="0">
              <a:solidFill>
                <a:schemeClr val="bg1"/>
              </a:solidFill>
              <a:effectLst>
                <a:outerShdw blurRad="38100" dist="38100" dir="2700000" algn="tl">
                  <a:srgbClr val="000000"/>
                </a:outerShdw>
              </a:effectLst>
            </a:endParaRPr>
          </a:p>
          <a:p>
            <a:pPr>
              <a:buFontTx/>
              <a:buChar char="•"/>
            </a:pPr>
            <a:r>
              <a:rPr lang="en-US" altLang="en-US" sz="2400" dirty="0">
                <a:solidFill>
                  <a:schemeClr val="bg1"/>
                </a:solidFill>
                <a:effectLst>
                  <a:outerShdw blurRad="38100" dist="38100" dir="2700000" algn="tl">
                    <a:srgbClr val="000000"/>
                  </a:outerShdw>
                </a:effectLst>
              </a:rPr>
              <a:t>Expelling of the French Empire</a:t>
            </a:r>
          </a:p>
          <a:p>
            <a:endParaRPr lang="en-US" altLang="en-US" sz="2400" dirty="0">
              <a:solidFill>
                <a:schemeClr val="bg1"/>
              </a:solidFill>
              <a:effectLst>
                <a:outerShdw blurRad="38100" dist="38100" dir="2700000" algn="tl">
                  <a:srgbClr val="000000"/>
                </a:outerShdw>
              </a:effectLst>
            </a:endParaRPr>
          </a:p>
          <a:p>
            <a:pPr>
              <a:buFontTx/>
              <a:buChar char="•"/>
            </a:pPr>
            <a:r>
              <a:rPr lang="en-US" altLang="en-US" sz="2400" dirty="0">
                <a:solidFill>
                  <a:schemeClr val="bg1"/>
                </a:solidFill>
                <a:effectLst>
                  <a:outerShdw blurRad="38100" dist="38100" dir="2700000" algn="tl">
                    <a:srgbClr val="000000"/>
                  </a:outerShdw>
                </a:effectLst>
              </a:rPr>
              <a:t>dictatorship of </a:t>
            </a:r>
            <a:r>
              <a:rPr lang="en-US" altLang="en-US" sz="2400" dirty="0" err="1">
                <a:solidFill>
                  <a:schemeClr val="bg1"/>
                </a:solidFill>
                <a:effectLst>
                  <a:outerShdw blurRad="38100" dist="38100" dir="2700000" algn="tl">
                    <a:srgbClr val="000000"/>
                  </a:outerShdw>
                </a:effectLst>
              </a:rPr>
              <a:t>Porfirio</a:t>
            </a:r>
            <a:r>
              <a:rPr lang="en-US" altLang="en-US" sz="2400" dirty="0">
                <a:solidFill>
                  <a:schemeClr val="bg1"/>
                </a:solidFill>
                <a:effectLst>
                  <a:outerShdw blurRad="38100" dist="38100" dir="2700000" algn="tl">
                    <a:srgbClr val="000000"/>
                  </a:outerShdw>
                </a:effectLst>
              </a:rPr>
              <a:t> Diaz (PRI)</a:t>
            </a:r>
          </a:p>
          <a:p>
            <a:endParaRPr lang="en-US" altLang="en-US" sz="2400" dirty="0">
              <a:solidFill>
                <a:schemeClr val="bg1"/>
              </a:solidFill>
              <a:effectLst>
                <a:outerShdw blurRad="38100" dist="38100" dir="2700000" algn="tl">
                  <a:srgbClr val="000000"/>
                </a:outerShdw>
              </a:effectLst>
            </a:endParaRPr>
          </a:p>
          <a:p>
            <a:pPr>
              <a:buFontTx/>
              <a:buChar char="•"/>
            </a:pPr>
            <a:r>
              <a:rPr lang="en-US" altLang="en-US" sz="2400" dirty="0">
                <a:solidFill>
                  <a:schemeClr val="bg1"/>
                </a:solidFill>
                <a:effectLst>
                  <a:outerShdw blurRad="38100" dist="38100" dir="2700000" algn="tl">
                    <a:srgbClr val="000000"/>
                  </a:outerShdw>
                </a:effectLst>
              </a:rPr>
              <a:t>North American Free Trade Agreement  (NAFTA)</a:t>
            </a:r>
          </a:p>
          <a:p>
            <a:pPr>
              <a:spcBef>
                <a:spcPct val="50000"/>
              </a:spcBef>
              <a:buClr>
                <a:schemeClr val="hlink"/>
              </a:buClr>
              <a:buSzPct val="65000"/>
              <a:buFont typeface="Wingdings" pitchFamily="2" charset="2"/>
              <a:buNone/>
            </a:pPr>
            <a:endParaRPr lang="en-US" altLang="en-US" sz="2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3214628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172</TotalTime>
  <Words>1196</Words>
  <Application>Microsoft Macintosh PowerPoint</Application>
  <PresentationFormat>On-screen Show (4:3)</PresentationFormat>
  <Paragraphs>287</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 brief overview…</vt:lpstr>
      <vt:lpstr>January 1, 1994</vt:lpstr>
      <vt:lpstr>PowerPoint Presentation</vt:lpstr>
      <vt:lpstr>¿Dondé esta Chiapas? Where is Chiapas?</vt:lpstr>
      <vt:lpstr>PowerPoint Presentation</vt:lpstr>
      <vt:lpstr>“Poor People, Rich State”</vt:lpstr>
      <vt:lpstr>PowerPoint Presentation</vt:lpstr>
      <vt:lpstr>Autonomous Zapatista Zones</vt:lpstr>
      <vt:lpstr>PowerPoint Presentation</vt:lpstr>
      <vt:lpstr>Emiliano Zapata</vt:lpstr>
      <vt:lpstr>The Two Sides of NAFTA</vt:lpstr>
      <vt:lpstr>“Whose Idea of Progress?”</vt:lpstr>
      <vt:lpstr>Las Personas Desplazadas The Displaced People</vt:lpstr>
      <vt:lpstr>Causes of displacement</vt:lpstr>
      <vt:lpstr>PowerPoint Presentation</vt:lpstr>
      <vt:lpstr>PowerPoint Presentation</vt:lpstr>
      <vt:lpstr>La Resistencia – Creating Change</vt:lpstr>
      <vt:lpstr>ZapatistaHealth Care</vt:lpstr>
      <vt:lpstr>Education </vt:lpstr>
      <vt:lpstr>Democracy Now! Report from Chiapas 20 years later (1994-2014)</vt:lpstr>
      <vt:lpstr>Music - Corridos</vt:lpstr>
      <vt:lpstr>PowerPoint Presentation</vt:lpstr>
      <vt:lpstr>PowerPoint Presentation</vt:lpstr>
      <vt:lpstr>for more information / additional resources</vt:lpstr>
      <vt:lpstr>Photos: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Liam Bradshaw</cp:lastModifiedBy>
  <cp:revision>17</cp:revision>
  <dcterms:created xsi:type="dcterms:W3CDTF">2014-02-22T17:39:49Z</dcterms:created>
  <dcterms:modified xsi:type="dcterms:W3CDTF">2014-02-25T01:36:57Z</dcterms:modified>
</cp:coreProperties>
</file>